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63"/>
  </p:notesMasterIdLst>
  <p:handoutMasterIdLst>
    <p:handoutMasterId r:id="rId64"/>
  </p:handout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6" r:id="rId9"/>
    <p:sldId id="268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1" r:id="rId20"/>
    <p:sldId id="282" r:id="rId21"/>
    <p:sldId id="283" r:id="rId22"/>
    <p:sldId id="284" r:id="rId23"/>
    <p:sldId id="285" r:id="rId24"/>
    <p:sldId id="325" r:id="rId25"/>
    <p:sldId id="326" r:id="rId26"/>
    <p:sldId id="313" r:id="rId27"/>
    <p:sldId id="319" r:id="rId28"/>
    <p:sldId id="321" r:id="rId29"/>
    <p:sldId id="322" r:id="rId30"/>
    <p:sldId id="324" r:id="rId31"/>
    <p:sldId id="379" r:id="rId32"/>
    <p:sldId id="376" r:id="rId33"/>
    <p:sldId id="333" r:id="rId34"/>
    <p:sldId id="335" r:id="rId35"/>
    <p:sldId id="337" r:id="rId36"/>
    <p:sldId id="328" r:id="rId37"/>
    <p:sldId id="347" r:id="rId38"/>
    <p:sldId id="369" r:id="rId39"/>
    <p:sldId id="366" r:id="rId40"/>
    <p:sldId id="349" r:id="rId41"/>
    <p:sldId id="351" r:id="rId42"/>
    <p:sldId id="377" r:id="rId43"/>
    <p:sldId id="380" r:id="rId44"/>
    <p:sldId id="381" r:id="rId45"/>
    <p:sldId id="400" r:id="rId46"/>
    <p:sldId id="383" r:id="rId47"/>
    <p:sldId id="385" r:id="rId48"/>
    <p:sldId id="387" r:id="rId49"/>
    <p:sldId id="389" r:id="rId50"/>
    <p:sldId id="399" r:id="rId51"/>
    <p:sldId id="390" r:id="rId52"/>
    <p:sldId id="391" r:id="rId53"/>
    <p:sldId id="394" r:id="rId54"/>
    <p:sldId id="392" r:id="rId55"/>
    <p:sldId id="395" r:id="rId56"/>
    <p:sldId id="396" r:id="rId57"/>
    <p:sldId id="398" r:id="rId58"/>
    <p:sldId id="397" r:id="rId59"/>
    <p:sldId id="352" r:id="rId60"/>
    <p:sldId id="353" r:id="rId61"/>
    <p:sldId id="374" r:id="rId62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36D50-4532-4711-8F37-BDDC389C4082}" type="datetimeFigureOut">
              <a:rPr lang="nl-BE" smtClean="0"/>
              <a:t>13/01/2020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D92A6-9676-4E96-888E-59FA9E7A18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1707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23947-6455-45D7-A259-267B958D0104}" type="datetimeFigureOut">
              <a:rPr lang="nl-BE" smtClean="0"/>
              <a:t>13/01/2020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7F7FF-57AA-4E6D-8922-2943C0DF037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673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Voorstelling mezelf / Voorstelling CLB  MET NADRUK OP DOMEIN OLB.</a:t>
            </a:r>
            <a:r>
              <a:rPr lang="nl-BE" baseline="0" dirty="0" smtClean="0"/>
              <a:t> Belangrijk jaar -&gt; modernisering van het SO. </a:t>
            </a:r>
          </a:p>
          <a:p>
            <a:r>
              <a:rPr lang="nl-BE" baseline="0" dirty="0" smtClean="0"/>
              <a:t>Doel van vanavond is om jullie een kader/kapstok mee te geven . Onze taak is om objectieve info mee te geven. Schooleigen/</a:t>
            </a:r>
            <a:r>
              <a:rPr lang="nl-BE" baseline="0" dirty="0" err="1" smtClean="0"/>
              <a:t>schoolspecifieke</a:t>
            </a:r>
            <a:r>
              <a:rPr lang="nl-BE" baseline="0" dirty="0" smtClean="0"/>
              <a:t> info via opendeurdagen of websites van de scholen.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7F7FF-57AA-4E6D-8922-2943C0DF0379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705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Vraag is nu natuurlijk wat onze nieuwe Minister allemaal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petto</a:t>
            </a:r>
            <a:r>
              <a:rPr lang="nl-BE" baseline="0" dirty="0" smtClean="0"/>
              <a:t> heeft, wordt opnieuw ‘afwachten’.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7F7FF-57AA-4E6D-8922-2943C0DF0379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2427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NIEUW INSTAP</a:t>
            </a:r>
            <a:r>
              <a:rPr lang="nl-BE" baseline="0" dirty="0" smtClean="0"/>
              <a:t>  in het eerste jaar is gewijzigd. </a:t>
            </a:r>
          </a:p>
          <a:p>
            <a:r>
              <a:rPr lang="nl-BE" baseline="0" dirty="0" smtClean="0"/>
              <a:t>Als A-stroom te moeilijk wordt is er mogelijkheid om over te stappen naar de B-stroom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7F7FF-57AA-4E6D-8922-2943C0DF0379}" type="slidenum">
              <a:rPr lang="nl-BE" smtClean="0"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7117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Keuzegedeelte</a:t>
            </a:r>
            <a:r>
              <a:rPr lang="nl-BE" baseline="0" dirty="0" smtClean="0"/>
              <a:t> is meestal 4u + 1u die de school zelf mag invullen (bv klasuurtje, contactuur, </a:t>
            </a:r>
            <a:r>
              <a:rPr lang="nl-BE" baseline="0" dirty="0" err="1" smtClean="0"/>
              <a:t>enz</a:t>
            </a:r>
            <a:r>
              <a:rPr lang="nl-BE" baseline="0" dirty="0" smtClean="0"/>
              <a:t>)</a:t>
            </a:r>
          </a:p>
          <a:p>
            <a:r>
              <a:rPr lang="nl-BE" baseline="0" dirty="0" smtClean="0"/>
              <a:t>32 u les =geen studie !! Momenteel 6</a:t>
            </a:r>
            <a:r>
              <a:rPr lang="nl-BE" baseline="30000" dirty="0" smtClean="0"/>
              <a:t>de</a:t>
            </a:r>
            <a:r>
              <a:rPr lang="nl-BE" baseline="0" dirty="0" smtClean="0"/>
              <a:t> leerjaar ongeveer 28u les.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7F7FF-57AA-4E6D-8922-2943C0DF0379}" type="slidenum">
              <a:rPr lang="nl-BE" smtClean="0"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1337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B-stroom </a:t>
            </a:r>
            <a:r>
              <a:rPr lang="nl-BE" dirty="0" err="1" smtClean="0"/>
              <a:t>dwz</a:t>
            </a:r>
            <a:r>
              <a:rPr lang="nl-BE" dirty="0" smtClean="0"/>
              <a:t> ten koste van de praktijkuren</a:t>
            </a:r>
            <a:r>
              <a:rPr lang="nl-BE" baseline="0" dirty="0" smtClean="0"/>
              <a:t> !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7F7FF-57AA-4E6D-8922-2943C0DF0379}" type="slidenum">
              <a:rPr lang="nl-BE" smtClean="0"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0220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Iedereen krijgt </a:t>
            </a:r>
            <a:r>
              <a:rPr lang="nl-BE" dirty="0" err="1" smtClean="0"/>
              <a:t>maw</a:t>
            </a:r>
            <a:r>
              <a:rPr lang="nl-BE" dirty="0" smtClean="0"/>
              <a:t> dezelfde leerstof</a:t>
            </a:r>
            <a:r>
              <a:rPr lang="nl-BE" baseline="0" dirty="0" smtClean="0"/>
              <a:t> , maar je kan kiezen tussen niveau en tempo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7F7FF-57AA-4E6D-8922-2943C0DF0379}" type="slidenum">
              <a:rPr lang="nl-BE" smtClean="0"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9617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Basis = op einde van Gr</a:t>
            </a:r>
            <a:r>
              <a:rPr lang="nl-BE" baseline="0" dirty="0" smtClean="0"/>
              <a:t> 1 heb je alle basisdoelen en SOMMIGE verdiepingsdoelen bereikt</a:t>
            </a:r>
          </a:p>
          <a:p>
            <a:r>
              <a:rPr lang="nl-BE" baseline="0" dirty="0" smtClean="0"/>
              <a:t>Basis met verdieping = op einde van Gr 1 heb je alle basisdoelen en bijna alle verdiepingsdoelen bereikt</a:t>
            </a:r>
          </a:p>
          <a:p>
            <a:r>
              <a:rPr lang="nl-BE" baseline="0" dirty="0" smtClean="0"/>
              <a:t>Het wordt dus een ernstige denkoefening op het einde van het 6</a:t>
            </a:r>
            <a:r>
              <a:rPr lang="nl-BE" baseline="30000" dirty="0" smtClean="0"/>
              <a:t>de</a:t>
            </a:r>
            <a:r>
              <a:rPr lang="nl-BE" baseline="0" dirty="0" smtClean="0"/>
              <a:t> leerjaar. De keuze ligt in handen van de ouders. Uiteraard spreekt het voor zich dat het advies vanuit het 6</a:t>
            </a:r>
            <a:r>
              <a:rPr lang="nl-BE" baseline="30000" dirty="0" smtClean="0"/>
              <a:t>de</a:t>
            </a:r>
            <a:r>
              <a:rPr lang="nl-BE" baseline="0" dirty="0" smtClean="0"/>
              <a:t> leerjaar hierin zeer belangrijk zal zijn 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7F7FF-57AA-4E6D-8922-2943C0DF0379}" type="slidenum">
              <a:rPr lang="nl-BE" smtClean="0"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5432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NIEUWE BENAMINGEN !! Doch scholen</a:t>
            </a:r>
            <a:r>
              <a:rPr lang="nl-BE" baseline="0" dirty="0" smtClean="0"/>
              <a:t> gebruiken vaak ‘eigen’ terminologie -&gt; zorgt voor verwarring (bv STEM wordt door de scholen zeker </a:t>
            </a:r>
            <a:r>
              <a:rPr lang="nl-BE" baseline="0" smtClean="0"/>
              <a:t>nog gebruikt)</a:t>
            </a:r>
            <a:endParaRPr lang="nl-BE" baseline="0" dirty="0" smtClean="0"/>
          </a:p>
          <a:p>
            <a:r>
              <a:rPr lang="nl-BE" baseline="0" dirty="0" smtClean="0"/>
              <a:t>Combinaties mogelijk, bv sport en techniek.  In sommige scholen mag je zelfs 3 pakketjes kiezen . Je kiest volgens eigen interesse ! </a:t>
            </a:r>
          </a:p>
          <a:p>
            <a:r>
              <a:rPr lang="nl-BE" baseline="0" dirty="0" smtClean="0"/>
              <a:t>Einde schooljaar -&gt; algemene vorming is doorslaggevend ! Keuzepakket is enkel om leerlingen te laten kennis maken met de richtingen.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7F7FF-57AA-4E6D-8922-2943C0DF0379}" type="slidenum">
              <a:rPr lang="nl-BE" smtClean="0"/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6698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Engels</a:t>
            </a:r>
            <a:r>
              <a:rPr lang="nl-BE" baseline="0" dirty="0" smtClean="0"/>
              <a:t> vanaf 1</a:t>
            </a:r>
            <a:r>
              <a:rPr lang="nl-BE" baseline="30000" dirty="0" smtClean="0"/>
              <a:t>ste</a:t>
            </a:r>
            <a:r>
              <a:rPr lang="nl-BE" baseline="0" dirty="0" smtClean="0"/>
              <a:t> jaar !!</a:t>
            </a:r>
          </a:p>
          <a:p>
            <a:r>
              <a:rPr lang="nl-BE" baseline="0" dirty="0" smtClean="0"/>
              <a:t>Pas vanaf 3</a:t>
            </a:r>
            <a:r>
              <a:rPr lang="nl-BE" baseline="30000" dirty="0" smtClean="0"/>
              <a:t>de</a:t>
            </a:r>
            <a:r>
              <a:rPr lang="nl-BE" baseline="0" dirty="0" smtClean="0"/>
              <a:t> jaar -&gt; 16u praktijk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7F7FF-57AA-4E6D-8922-2943C0DF0379}" type="slidenum">
              <a:rPr lang="nl-BE" smtClean="0"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8619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Hier</a:t>
            </a:r>
            <a:r>
              <a:rPr lang="nl-BE" baseline="0" dirty="0" smtClean="0"/>
              <a:t> opnieuw , scholen gebruiken hun eigen terminologie</a:t>
            </a:r>
          </a:p>
          <a:p>
            <a:r>
              <a:rPr lang="nl-BE" baseline="0" dirty="0" smtClean="0"/>
              <a:t>Bv </a:t>
            </a:r>
            <a:r>
              <a:rPr lang="nl-BE" baseline="0" dirty="0" err="1" smtClean="0"/>
              <a:t>Crea&amp;Zorg</a:t>
            </a:r>
            <a:r>
              <a:rPr lang="nl-BE" baseline="0" dirty="0" smtClean="0"/>
              <a:t> / </a:t>
            </a:r>
            <a:r>
              <a:rPr lang="nl-BE" baseline="0" dirty="0" err="1" smtClean="0"/>
              <a:t>Voeding&amp;Ondernemen</a:t>
            </a:r>
            <a:r>
              <a:rPr lang="nl-BE" baseline="0" dirty="0" smtClean="0"/>
              <a:t> / </a:t>
            </a:r>
            <a:r>
              <a:rPr lang="nl-BE" baseline="0" dirty="0" err="1" smtClean="0"/>
              <a:t>Hout&amp;Bouw&amp;Elektriciteit&amp;Mechanica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7F7FF-57AA-4E6D-8922-2943C0DF0379}" type="slidenum">
              <a:rPr lang="nl-BE" smtClean="0"/>
              <a:t>37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8288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Opstroomoptie</a:t>
            </a:r>
            <a:r>
              <a:rPr lang="nl-BE" dirty="0" smtClean="0"/>
              <a:t> = voor</a:t>
            </a:r>
            <a:r>
              <a:rPr lang="nl-BE" baseline="0" dirty="0" smtClean="0"/>
              <a:t> leerlingen die goed presteren , voorbereiding om te kunnen overstappen naar 3TSO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7F7FF-57AA-4E6D-8922-2943C0DF0379}" type="slidenum">
              <a:rPr lang="nl-BE" smtClean="0"/>
              <a:t>38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897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De uiteenzetting</a:t>
            </a:r>
            <a:r>
              <a:rPr lang="nl-BE" baseline="0" dirty="0" smtClean="0"/>
              <a:t> bestaat uit een 3-tal luiken </a:t>
            </a:r>
          </a:p>
          <a:p>
            <a:r>
              <a:rPr lang="nl-BE" baseline="0" dirty="0" smtClean="0"/>
              <a:t>1/ Inleiding en keuzebegeleiding</a:t>
            </a:r>
          </a:p>
          <a:p>
            <a:r>
              <a:rPr lang="nl-BE" baseline="0" dirty="0" smtClean="0"/>
              <a:t>2/ Structuur van het SO</a:t>
            </a:r>
          </a:p>
          <a:p>
            <a:r>
              <a:rPr lang="nl-BE" baseline="0" dirty="0" smtClean="0"/>
              <a:t>3/ Modernisering / brede eerste graad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7F7FF-57AA-4E6D-8922-2943C0DF0379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7081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Pas op , de B-attesten komen wel terug vanaf het tweede</a:t>
            </a:r>
            <a:r>
              <a:rPr lang="nl-BE" baseline="0" dirty="0" smtClean="0"/>
              <a:t> jaar tem het 6</a:t>
            </a:r>
            <a:r>
              <a:rPr lang="nl-BE" baseline="30000" dirty="0" smtClean="0"/>
              <a:t>de</a:t>
            </a:r>
            <a:r>
              <a:rPr lang="nl-BE" baseline="0" dirty="0" smtClean="0"/>
              <a:t>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7F7FF-57AA-4E6D-8922-2943C0DF0379}" type="slidenum">
              <a:rPr lang="nl-BE" smtClean="0"/>
              <a:t>40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84934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4" name="Google Shape;49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Op vraag</a:t>
            </a:r>
            <a:r>
              <a:rPr lang="nl-BE" baseline="0" dirty="0" smtClean="0"/>
              <a:t> zitten wij samen met de leerkracht om te komen tot een goed advies (!! Advies is van de school / niet van het CLB).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7F7FF-57AA-4E6D-8922-2943C0DF0379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5266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Hoe</a:t>
            </a:r>
            <a:r>
              <a:rPr lang="nl-BE" baseline="0" dirty="0" smtClean="0"/>
              <a:t> komt men tot een goed advies ? Profiel van de leerling is belangrijk.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7F7FF-57AA-4E6D-8922-2943C0DF0379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9295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Zeer belangrijk document in de overdracht BO / SO. Is er nood aan extra begeleiding ? Welke zorgen heeft uw kind ? Waar moet de nieuwe school extra aandacht aan besteden. 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7F7FF-57AA-4E6D-8922-2943C0DF0379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1808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Straks sta ik uitgebreid stil bij de EERSTE</a:t>
            </a:r>
            <a:r>
              <a:rPr lang="nl-BE" baseline="0" dirty="0" smtClean="0"/>
              <a:t> GRAAD.</a:t>
            </a:r>
          </a:p>
          <a:p>
            <a:r>
              <a:rPr lang="nl-BE" baseline="0" dirty="0" smtClean="0"/>
              <a:t>Hier het volledig kader. BUSO komt vanavond NIET aan bod.</a:t>
            </a:r>
          </a:p>
          <a:p>
            <a:r>
              <a:rPr lang="nl-BE" baseline="0" dirty="0" smtClean="0"/>
              <a:t>1B voor leerlingen zonder getuigschrift basisonderwijs / B-stroom -&gt; 7</a:t>
            </a:r>
            <a:r>
              <a:rPr lang="nl-BE" baseline="30000" dirty="0" smtClean="0"/>
              <a:t>de</a:t>
            </a:r>
            <a:r>
              <a:rPr lang="nl-BE" baseline="0" dirty="0" smtClean="0"/>
              <a:t> jaar en/of werken</a:t>
            </a:r>
          </a:p>
          <a:p>
            <a:r>
              <a:rPr lang="nl-BE" baseline="0" dirty="0" smtClean="0"/>
              <a:t>1A / A-jaar wordt nu opgedeeld in klassen volgens basis / basis met verdieping (later meer uitleg hierover) + belang van keuzepakket</a:t>
            </a:r>
          </a:p>
          <a:p>
            <a:r>
              <a:rPr lang="nl-BE" baseline="0" dirty="0" smtClean="0"/>
              <a:t>A-stroom -&gt; verder studeren</a:t>
            </a:r>
          </a:p>
          <a:p>
            <a:r>
              <a:rPr lang="nl-BE" baseline="0" dirty="0" smtClean="0"/>
              <a:t>Bedoeling van de nieuwe brede eerste graad is dat leerlingen proeven van alles ! </a:t>
            </a:r>
          </a:p>
          <a:p>
            <a:r>
              <a:rPr lang="nl-BE" baseline="0" dirty="0" smtClean="0"/>
              <a:t>2</a:t>
            </a:r>
            <a:r>
              <a:rPr lang="nl-BE" baseline="30000" dirty="0" smtClean="0"/>
              <a:t>de</a:t>
            </a:r>
            <a:r>
              <a:rPr lang="nl-BE" baseline="0" dirty="0" smtClean="0"/>
              <a:t> leerjaar -&gt; nog veel vraagtekens, zeker nu met een nieuwe minister</a:t>
            </a:r>
          </a:p>
          <a:p>
            <a:r>
              <a:rPr lang="nl-BE" baseline="0" dirty="0" smtClean="0"/>
              <a:t>Echte keuzes kunnen pas gemaakt worden vanaf het derde jaar / start 2</a:t>
            </a:r>
            <a:r>
              <a:rPr lang="nl-BE" baseline="30000" dirty="0" smtClean="0"/>
              <a:t>de</a:t>
            </a:r>
            <a:r>
              <a:rPr lang="nl-BE" baseline="0" dirty="0" smtClean="0"/>
              <a:t> graad !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7F7FF-57AA-4E6D-8922-2943C0DF0379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2402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Vb</a:t>
            </a:r>
            <a:r>
              <a:rPr lang="nl-BE" dirty="0" smtClean="0"/>
              <a:t> TTR = STW, handel, IW, </a:t>
            </a:r>
            <a:r>
              <a:rPr lang="nl-BE" dirty="0" err="1" smtClean="0"/>
              <a:t>enz</a:t>
            </a:r>
            <a:endParaRPr lang="nl-BE" dirty="0" smtClean="0"/>
          </a:p>
          <a:p>
            <a:r>
              <a:rPr lang="nl-BE" dirty="0" err="1" smtClean="0"/>
              <a:t>Vb</a:t>
            </a:r>
            <a:r>
              <a:rPr lang="nl-BE" baseline="0" dirty="0" smtClean="0"/>
              <a:t> PTR = HT, Hotel, creatie en mode, … ET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7F7FF-57AA-4E6D-8922-2943C0DF0379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6828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We</a:t>
            </a:r>
            <a:r>
              <a:rPr lang="nl-BE" baseline="0" dirty="0" smtClean="0"/>
              <a:t> moeten afstappen van de termen ‘moderne’ , ‘technische’ . Behalve voor richting ‘latijn’ (de 5u latijn blijft bestaan in z’n oorspronkelijke vorm)</a:t>
            </a:r>
          </a:p>
          <a:p>
            <a:r>
              <a:rPr lang="nl-BE" baseline="0" dirty="0" smtClean="0"/>
              <a:t>We mogen eigenlijk ook niet meer denken in termen van ‘VTI’, ‘College’, </a:t>
            </a:r>
            <a:r>
              <a:rPr lang="nl-BE" baseline="0" dirty="0" err="1" smtClean="0"/>
              <a:t>enz</a:t>
            </a:r>
            <a:r>
              <a:rPr lang="nl-BE" baseline="0" dirty="0" smtClean="0"/>
              <a:t> want er is een </a:t>
            </a:r>
            <a:r>
              <a:rPr lang="nl-BE" baseline="0" dirty="0" err="1" smtClean="0"/>
              <a:t>sw</a:t>
            </a:r>
            <a:r>
              <a:rPr lang="nl-BE" baseline="0" dirty="0" smtClean="0"/>
              <a:t> tussen de scholen </a:t>
            </a:r>
          </a:p>
          <a:p>
            <a:r>
              <a:rPr lang="nl-BE" baseline="0" dirty="0" smtClean="0"/>
              <a:t>Veurne -&gt; talent-is</a:t>
            </a:r>
          </a:p>
          <a:p>
            <a:r>
              <a:rPr lang="nl-BE" baseline="0" dirty="0" smtClean="0"/>
              <a:t>Diksmuide -&gt; ‘</a:t>
            </a:r>
            <a:r>
              <a:rPr lang="nl-BE" baseline="0" dirty="0" err="1" smtClean="0"/>
              <a:t>tSaam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7F7FF-57AA-4E6D-8922-2943C0DF0379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7962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Visie = ontdekken</a:t>
            </a:r>
            <a:r>
              <a:rPr lang="nl-BE" baseline="0" dirty="0" smtClean="0"/>
              <a:t> van talenten , groeien in verkennen en kunnen. Het gaat eigenlijk om een keuzeproces waar de </a:t>
            </a:r>
            <a:r>
              <a:rPr lang="nl-BE" baseline="0" dirty="0" err="1" smtClean="0"/>
              <a:t>lgn</a:t>
            </a:r>
            <a:r>
              <a:rPr lang="nl-BE" baseline="0" dirty="0" smtClean="0"/>
              <a:t>, tijdens hun eerste graad, op zoek gaan naar talenten, mogelijkheden en interesses.</a:t>
            </a:r>
          </a:p>
          <a:p>
            <a:r>
              <a:rPr lang="nl-BE" dirty="0" smtClean="0"/>
              <a:t>Leerlingen laten proeven van alle mogelijke domeinen, omdat men van</a:t>
            </a:r>
            <a:r>
              <a:rPr lang="nl-BE" baseline="0" dirty="0" smtClean="0"/>
              <a:t> mening is dat je op 12/13jaar te jong bent om een definitieve keuze te maken. </a:t>
            </a:r>
          </a:p>
          <a:p>
            <a:r>
              <a:rPr lang="nl-BE" baseline="0" dirty="0" smtClean="0"/>
              <a:t>Leerlingen moeten tijdens deze 1</a:t>
            </a:r>
            <a:r>
              <a:rPr lang="nl-BE" baseline="30000" dirty="0" smtClean="0"/>
              <a:t>ste</a:t>
            </a:r>
            <a:r>
              <a:rPr lang="nl-BE" baseline="0" dirty="0" smtClean="0"/>
              <a:t> G zeker hun definitieve stek nog niet gevonden hebben . De uiteindelijke keuze gebeurt maar bij de start van de 2</a:t>
            </a:r>
            <a:r>
              <a:rPr lang="nl-BE" baseline="30000" dirty="0" smtClean="0"/>
              <a:t>de</a:t>
            </a:r>
            <a:r>
              <a:rPr lang="nl-BE" baseline="0" dirty="0" smtClean="0"/>
              <a:t> G,</a:t>
            </a:r>
          </a:p>
          <a:p>
            <a:r>
              <a:rPr lang="nl-BE" baseline="0" dirty="0" smtClean="0"/>
              <a:t>Gemeenschappelijke start voor alle leerlingen , behalve latijn 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7F7FF-57AA-4E6D-8922-2943C0DF0379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3308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AF46-3E3A-460E-B70B-5F9CF21E9359}" type="datetimeFigureOut">
              <a:rPr lang="nl-BE" smtClean="0"/>
              <a:t>13/01/2020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E74-67BF-47A1-8FBF-51410EF17FF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AF46-3E3A-460E-B70B-5F9CF21E9359}" type="datetimeFigureOut">
              <a:rPr lang="nl-BE" smtClean="0"/>
              <a:t>13/01/2020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E74-67BF-47A1-8FBF-51410EF17FF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AF46-3E3A-460E-B70B-5F9CF21E9359}" type="datetimeFigureOut">
              <a:rPr lang="nl-BE" smtClean="0"/>
              <a:t>13/01/2020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E74-67BF-47A1-8FBF-51410EF17FF7}" type="slidenum">
              <a:rPr lang="nl-BE" smtClean="0"/>
              <a:t>‹nr.›</a:t>
            </a:fld>
            <a:endParaRPr lang="nl-B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AF46-3E3A-460E-B70B-5F9CF21E9359}" type="datetimeFigureOut">
              <a:rPr lang="nl-BE" smtClean="0"/>
              <a:t>13/01/2020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E74-67BF-47A1-8FBF-51410EF17FF7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AF46-3E3A-460E-B70B-5F9CF21E9359}" type="datetimeFigureOut">
              <a:rPr lang="nl-BE" smtClean="0"/>
              <a:t>13/01/2020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E74-67BF-47A1-8FBF-51410EF17FF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AF46-3E3A-460E-B70B-5F9CF21E9359}" type="datetimeFigureOut">
              <a:rPr lang="nl-BE" smtClean="0"/>
              <a:t>13/01/2020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E74-67BF-47A1-8FBF-51410EF17FF7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AF46-3E3A-460E-B70B-5F9CF21E9359}" type="datetimeFigureOut">
              <a:rPr lang="nl-BE" smtClean="0"/>
              <a:t>13/01/2020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E74-67BF-47A1-8FBF-51410EF17FF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AF46-3E3A-460E-B70B-5F9CF21E9359}" type="datetimeFigureOut">
              <a:rPr lang="nl-BE" smtClean="0"/>
              <a:t>13/01/2020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E74-67BF-47A1-8FBF-51410EF17FF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AF46-3E3A-460E-B70B-5F9CF21E9359}" type="datetimeFigureOut">
              <a:rPr lang="nl-BE" smtClean="0"/>
              <a:t>13/01/2020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E74-67BF-47A1-8FBF-51410EF17FF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AF46-3E3A-460E-B70B-5F9CF21E9359}" type="datetimeFigureOut">
              <a:rPr lang="nl-BE" smtClean="0"/>
              <a:t>13/01/2020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E74-67BF-47A1-8FBF-51410EF17FF7}" type="slidenum">
              <a:rPr lang="nl-BE" smtClean="0"/>
              <a:t>‹nr.›</a:t>
            </a:fld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AF46-3E3A-460E-B70B-5F9CF21E9359}" type="datetimeFigureOut">
              <a:rPr lang="nl-BE" smtClean="0"/>
              <a:t>13/01/2020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E74-67BF-47A1-8FBF-51410EF17FF7}" type="slidenum">
              <a:rPr lang="nl-BE" smtClean="0"/>
              <a:t>‹nr.›</a:t>
            </a:fld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FBAAF46-3E3A-460E-B70B-5F9CF21E9359}" type="datetimeFigureOut">
              <a:rPr lang="nl-BE" smtClean="0"/>
              <a:t>13/01/2020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96FDE74-67BF-47A1-8FBF-51410EF17FF7}" type="slidenum">
              <a:rPr lang="nl-BE" smtClean="0"/>
              <a:t>‹nr.›</a:t>
            </a:fld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\\serverd\users\mieke.gunst\20080911_deoverstap.wm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jpeg"/><Relationship Id="rId5" Type="http://schemas.openxmlformats.org/officeDocument/2006/relationships/image" Target="../media/image5.jpeg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jpeg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derwijskiezer.be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360704"/>
          </a:xfrm>
        </p:spPr>
        <p:txBody>
          <a:bodyPr>
            <a:normAutofit fontScale="55000" lnSpcReduction="20000"/>
          </a:bodyPr>
          <a:lstStyle/>
          <a:p>
            <a:endParaRPr lang="nl-BE" dirty="0" smtClean="0"/>
          </a:p>
          <a:p>
            <a:pPr algn="ctr"/>
            <a:endParaRPr lang="nl-BE" dirty="0" smtClean="0"/>
          </a:p>
          <a:p>
            <a:pPr algn="ctr"/>
            <a:endParaRPr lang="nl-BE" dirty="0" smtClean="0"/>
          </a:p>
          <a:p>
            <a:pPr algn="ctr"/>
            <a:r>
              <a:rPr lang="nl-BE" sz="5800" dirty="0" smtClean="0"/>
              <a:t>Informatie voor ouders van leerlingen</a:t>
            </a:r>
          </a:p>
          <a:p>
            <a:pPr algn="ctr"/>
            <a:r>
              <a:rPr lang="nl-BE" sz="5800" dirty="0" smtClean="0"/>
              <a:t>6</a:t>
            </a:r>
            <a:r>
              <a:rPr lang="nl-BE" sz="5800" baseline="30000" dirty="0" smtClean="0"/>
              <a:t>de</a:t>
            </a:r>
            <a:r>
              <a:rPr lang="nl-BE" sz="5800" dirty="0" smtClean="0"/>
              <a:t> leerjaar basisonderwijs</a:t>
            </a:r>
          </a:p>
          <a:p>
            <a:pPr algn="ctr"/>
            <a:endParaRPr lang="nl-BE" sz="2800" dirty="0"/>
          </a:p>
          <a:p>
            <a:pPr algn="ctr"/>
            <a:r>
              <a:rPr lang="nl-BE" sz="3600" i="1" dirty="0" smtClean="0"/>
              <a:t>Vrij CLB Westhoek</a:t>
            </a:r>
            <a:endParaRPr lang="nl-BE" sz="3600" i="1" dirty="0"/>
          </a:p>
        </p:txBody>
      </p:sp>
      <p:pic>
        <p:nvPicPr>
          <p:cNvPr id="4" name="Picture 3" descr="op stap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953250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95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62000" y="457200"/>
            <a:ext cx="7848600" cy="519113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nl-BE" altLang="nl-BE" sz="2800" dirty="0">
                <a:solidFill>
                  <a:srgbClr val="000000"/>
                </a:solidFill>
                <a:latin typeface="Verdana" pitchFamily="34" charset="0"/>
              </a:rPr>
              <a:t>Vanaf 3de jaar: </a:t>
            </a:r>
            <a:r>
              <a:rPr lang="nl-BE" altLang="nl-BE" sz="2800" b="1" dirty="0">
                <a:solidFill>
                  <a:srgbClr val="000000"/>
                </a:solidFill>
                <a:latin typeface="Verdana" pitchFamily="34" charset="0"/>
              </a:rPr>
              <a:t>vier onderwijsvormen</a:t>
            </a:r>
            <a:endParaRPr lang="nl-NL" altLang="nl-BE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55650" y="5157788"/>
            <a:ext cx="7772400" cy="650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nl-BE" sz="3600">
                <a:latin typeface="Verdana" pitchFamily="34" charset="0"/>
              </a:rPr>
              <a:t>2de leerjaar</a:t>
            </a:r>
            <a:endParaRPr lang="nl-NL" altLang="nl-BE" sz="4000">
              <a:latin typeface="Verdana" pitchFamily="34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62000" y="5867400"/>
            <a:ext cx="7772400" cy="650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nl-BE" sz="3600">
                <a:latin typeface="Verdana" pitchFamily="34" charset="0"/>
              </a:rPr>
              <a:t>1ste leerjaar</a:t>
            </a:r>
            <a:endParaRPr lang="nl-NL" altLang="nl-BE" sz="4000">
              <a:latin typeface="Verdana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838200" y="1267619"/>
            <a:ext cx="1752600" cy="3810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nl-BE" sz="180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667000" y="1295400"/>
            <a:ext cx="1905000" cy="3810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nl-BE" sz="1800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648200" y="1295400"/>
            <a:ext cx="1905000" cy="3810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nl-BE" sz="1800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6629400" y="1295400"/>
            <a:ext cx="1905000" cy="3810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nl-BE" sz="1800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838200" y="1371600"/>
            <a:ext cx="1752600" cy="762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nl-BE" sz="4400" dirty="0">
                <a:solidFill>
                  <a:schemeClr val="hlink"/>
                </a:solidFill>
                <a:latin typeface="Verdana" pitchFamily="34" charset="0"/>
              </a:rPr>
              <a:t>ASO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743200" y="1371600"/>
            <a:ext cx="1752600" cy="762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nl-BE" sz="4400">
                <a:solidFill>
                  <a:schemeClr val="hlink"/>
                </a:solidFill>
                <a:latin typeface="Verdana" pitchFamily="34" charset="0"/>
              </a:rPr>
              <a:t>TSO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724400" y="1371600"/>
            <a:ext cx="1752600" cy="762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nl-BE" sz="4400">
                <a:solidFill>
                  <a:schemeClr val="hlink"/>
                </a:solidFill>
                <a:latin typeface="Verdana" pitchFamily="34" charset="0"/>
              </a:rPr>
              <a:t>KSO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6659563" y="1341438"/>
            <a:ext cx="1752600" cy="762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nl-BE" sz="4400">
                <a:solidFill>
                  <a:schemeClr val="hlink"/>
                </a:solidFill>
                <a:latin typeface="Verdana" pitchFamily="34" charset="0"/>
              </a:rPr>
              <a:t>BSO</a:t>
            </a:r>
          </a:p>
        </p:txBody>
      </p:sp>
      <p:sp>
        <p:nvSpPr>
          <p:cNvPr id="16397" name="Text Box 19"/>
          <p:cNvSpPr txBox="1">
            <a:spLocks noChangeArrowheads="1"/>
          </p:cNvSpPr>
          <p:nvPr/>
        </p:nvSpPr>
        <p:spPr bwMode="auto">
          <a:xfrm>
            <a:off x="4724400" y="4572000"/>
            <a:ext cx="1752600" cy="4730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nl-BE" sz="2500">
                <a:solidFill>
                  <a:schemeClr val="folHlink"/>
                </a:solidFill>
                <a:latin typeface="Verdana" pitchFamily="34" charset="0"/>
              </a:rPr>
              <a:t>kunst</a:t>
            </a:r>
            <a:endParaRPr lang="nl-NL" altLang="nl-BE" sz="4400">
              <a:solidFill>
                <a:schemeClr val="folHlink"/>
              </a:solidFill>
              <a:latin typeface="Verdana" pitchFamily="34" charset="0"/>
            </a:endParaRPr>
          </a:p>
        </p:txBody>
      </p:sp>
      <p:sp>
        <p:nvSpPr>
          <p:cNvPr id="16398" name="Text Box 20"/>
          <p:cNvSpPr txBox="1">
            <a:spLocks noChangeArrowheads="1"/>
          </p:cNvSpPr>
          <p:nvPr/>
        </p:nvSpPr>
        <p:spPr bwMode="auto">
          <a:xfrm>
            <a:off x="2743200" y="4572000"/>
            <a:ext cx="1752600" cy="4730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nl-BE" sz="2500">
                <a:solidFill>
                  <a:schemeClr val="folHlink"/>
                </a:solidFill>
                <a:latin typeface="Verdana" pitchFamily="34" charset="0"/>
              </a:rPr>
              <a:t>technisch</a:t>
            </a:r>
            <a:endParaRPr lang="nl-NL" altLang="nl-BE" sz="4400">
              <a:solidFill>
                <a:schemeClr val="folHlink"/>
              </a:solidFill>
              <a:latin typeface="Verdana" pitchFamily="34" charset="0"/>
            </a:endParaRPr>
          </a:p>
        </p:txBody>
      </p:sp>
      <p:sp>
        <p:nvSpPr>
          <p:cNvPr id="16399" name="Text Box 21"/>
          <p:cNvSpPr txBox="1">
            <a:spLocks noChangeArrowheads="1"/>
          </p:cNvSpPr>
          <p:nvPr/>
        </p:nvSpPr>
        <p:spPr bwMode="auto">
          <a:xfrm>
            <a:off x="6705600" y="4572000"/>
            <a:ext cx="1752600" cy="4730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nl-BE" sz="2500">
                <a:solidFill>
                  <a:schemeClr val="folHlink"/>
                </a:solidFill>
                <a:latin typeface="Verdana" pitchFamily="34" charset="0"/>
              </a:rPr>
              <a:t>beroeps</a:t>
            </a:r>
            <a:endParaRPr lang="nl-NL" altLang="nl-BE" sz="4400">
              <a:solidFill>
                <a:schemeClr val="folHlink"/>
              </a:solidFill>
              <a:latin typeface="Verdana" pitchFamily="34" charset="0"/>
            </a:endParaRPr>
          </a:p>
        </p:txBody>
      </p:sp>
      <p:sp>
        <p:nvSpPr>
          <p:cNvPr id="16400" name="Text Box 22"/>
          <p:cNvSpPr txBox="1">
            <a:spLocks noChangeArrowheads="1"/>
          </p:cNvSpPr>
          <p:nvPr/>
        </p:nvSpPr>
        <p:spPr bwMode="auto">
          <a:xfrm>
            <a:off x="838200" y="4572000"/>
            <a:ext cx="1752600" cy="4730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nl-BE" sz="2500" dirty="0">
                <a:solidFill>
                  <a:schemeClr val="folHlink"/>
                </a:solidFill>
                <a:latin typeface="Verdana" pitchFamily="34" charset="0"/>
              </a:rPr>
              <a:t>algemeen</a:t>
            </a:r>
            <a:endParaRPr lang="nl-NL" altLang="nl-BE" sz="4400" dirty="0">
              <a:solidFill>
                <a:schemeClr val="folHlink"/>
              </a:solidFill>
              <a:latin typeface="Verdana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95513"/>
            <a:ext cx="1671638" cy="1665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402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9138"/>
            <a:ext cx="2262188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475" y="3716338"/>
            <a:ext cx="1003300" cy="66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404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989138"/>
            <a:ext cx="2262188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3546475"/>
            <a:ext cx="15970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314575"/>
            <a:ext cx="21717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65331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4213" y="549275"/>
            <a:ext cx="8077200" cy="762000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nl-BE" sz="4400" b="1" dirty="0" err="1">
                <a:latin typeface="Arial Narrow" pitchFamily="34" charset="0"/>
              </a:rPr>
              <a:t>Beroepssecundair</a:t>
            </a:r>
            <a:r>
              <a:rPr lang="nl-NL" altLang="nl-BE" sz="4400" b="1" dirty="0">
                <a:latin typeface="Arial Narrow" pitchFamily="34" charset="0"/>
              </a:rPr>
              <a:t> Onderwijs</a:t>
            </a:r>
            <a:endParaRPr lang="nl-NL" altLang="nl-BE" sz="4400" dirty="0">
              <a:latin typeface="Arial Narrow" pitchFamily="34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85800" y="1538288"/>
            <a:ext cx="8077200" cy="528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nl-BE" sz="2800" b="1" dirty="0">
                <a:solidFill>
                  <a:schemeClr val="hlink"/>
                </a:solidFill>
                <a:latin typeface="Verdana" pitchFamily="34" charset="0"/>
              </a:rPr>
              <a:t> </a:t>
            </a:r>
            <a:r>
              <a:rPr lang="nl-NL" altLang="nl-BE" sz="2800" b="1" dirty="0" smtClean="0">
                <a:latin typeface="Verdana" pitchFamily="34" charset="0"/>
              </a:rPr>
              <a:t>kenmerken:</a:t>
            </a:r>
            <a:endParaRPr lang="nl-NL" altLang="nl-BE" sz="2800" b="1" dirty="0">
              <a:latin typeface="Verdana" pitchFamily="34" charset="0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4724400" y="2438400"/>
            <a:ext cx="0" cy="40386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/>
          </a:p>
        </p:txBody>
      </p:sp>
      <p:graphicFrame>
        <p:nvGraphicFramePr>
          <p:cNvPr id="17413" name="Object 6"/>
          <p:cNvGraphicFramePr>
            <a:graphicFrameLocks noChangeAspect="1"/>
          </p:cNvGraphicFramePr>
          <p:nvPr/>
        </p:nvGraphicFramePr>
        <p:xfrm>
          <a:off x="-1189038" y="2708275"/>
          <a:ext cx="6042026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Worksheet" r:id="rId3" imgW="10283040" imgH="7053120" progId="Excel.Sheet.8">
                  <p:embed/>
                </p:oleObj>
              </mc:Choice>
              <mc:Fallback>
                <p:oleObj name="Worksheet" r:id="rId3" imgW="10283040" imgH="705312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89038" y="2708275"/>
                        <a:ext cx="6042026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5364163" y="2333625"/>
            <a:ext cx="3600450" cy="41544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Pct val="130000"/>
              <a:buFontTx/>
              <a:buNone/>
            </a:pPr>
            <a:r>
              <a:rPr lang="nl-BE" altLang="nl-BE" sz="2400" dirty="0">
                <a:solidFill>
                  <a:srgbClr val="009900"/>
                </a:solidFill>
                <a:latin typeface="Verdana" pitchFamily="34" charset="0"/>
              </a:rPr>
              <a:t>praktijkervaring</a:t>
            </a:r>
          </a:p>
          <a:p>
            <a:pPr>
              <a:spcBef>
                <a:spcPct val="0"/>
              </a:spcBef>
              <a:buClrTx/>
              <a:buSzPct val="130000"/>
              <a:buFontTx/>
              <a:buNone/>
            </a:pPr>
            <a:endParaRPr lang="nl-BE" altLang="nl-BE" sz="2400" dirty="0">
              <a:solidFill>
                <a:srgbClr val="009900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ClrTx/>
              <a:buSzPct val="130000"/>
              <a:buFontTx/>
              <a:buNone/>
            </a:pPr>
            <a:r>
              <a:rPr lang="nl-BE" altLang="nl-BE" sz="2400" dirty="0">
                <a:solidFill>
                  <a:srgbClr val="009900"/>
                </a:solidFill>
                <a:latin typeface="Verdana" pitchFamily="34" charset="0"/>
              </a:rPr>
              <a:t>beperkte</a:t>
            </a:r>
            <a:br>
              <a:rPr lang="nl-BE" altLang="nl-BE" sz="2400" dirty="0">
                <a:solidFill>
                  <a:srgbClr val="009900"/>
                </a:solidFill>
                <a:latin typeface="Verdana" pitchFamily="34" charset="0"/>
              </a:rPr>
            </a:br>
            <a:r>
              <a:rPr lang="nl-BE" altLang="nl-BE" sz="2400" dirty="0">
                <a:solidFill>
                  <a:srgbClr val="009900"/>
                </a:solidFill>
                <a:latin typeface="Verdana" pitchFamily="34" charset="0"/>
              </a:rPr>
              <a:t>algemene vorming</a:t>
            </a:r>
          </a:p>
          <a:p>
            <a:pPr>
              <a:spcBef>
                <a:spcPct val="0"/>
              </a:spcBef>
              <a:buClrTx/>
              <a:buSzPct val="130000"/>
              <a:buFontTx/>
              <a:buNone/>
            </a:pPr>
            <a:endParaRPr lang="nl-BE" altLang="nl-BE" sz="2400" dirty="0">
              <a:solidFill>
                <a:srgbClr val="009900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ClrTx/>
              <a:buSzPct val="130000"/>
              <a:buFontTx/>
              <a:buNone/>
            </a:pPr>
            <a:r>
              <a:rPr lang="nl-BE" altLang="nl-BE" sz="2400" dirty="0">
                <a:solidFill>
                  <a:srgbClr val="009900"/>
                </a:solidFill>
                <a:latin typeface="Verdana" pitchFamily="34" charset="0"/>
              </a:rPr>
              <a:t>al denkend doen</a:t>
            </a:r>
          </a:p>
          <a:p>
            <a:pPr>
              <a:spcBef>
                <a:spcPct val="0"/>
              </a:spcBef>
              <a:buClrTx/>
              <a:buSzPct val="130000"/>
              <a:buFontTx/>
              <a:buNone/>
            </a:pPr>
            <a:r>
              <a:rPr lang="nl-BE" altLang="nl-BE" sz="2400" dirty="0">
                <a:solidFill>
                  <a:srgbClr val="009900"/>
                </a:solidFill>
                <a:latin typeface="Verdana" pitchFamily="34" charset="0"/>
              </a:rPr>
              <a:t> </a:t>
            </a:r>
            <a:br>
              <a:rPr lang="nl-BE" altLang="nl-BE" sz="2400" dirty="0">
                <a:solidFill>
                  <a:srgbClr val="009900"/>
                </a:solidFill>
                <a:latin typeface="Verdana" pitchFamily="34" charset="0"/>
              </a:rPr>
            </a:br>
            <a:r>
              <a:rPr lang="nl-BE" altLang="nl-BE" sz="2400" dirty="0">
                <a:solidFill>
                  <a:srgbClr val="009900"/>
                </a:solidFill>
                <a:latin typeface="Verdana" pitchFamily="34" charset="0"/>
              </a:rPr>
              <a:t>vorming naar beroep</a:t>
            </a:r>
          </a:p>
          <a:p>
            <a:pPr>
              <a:spcBef>
                <a:spcPct val="0"/>
              </a:spcBef>
              <a:buClrTx/>
              <a:buSzPct val="130000"/>
              <a:buFontTx/>
              <a:buNone/>
            </a:pPr>
            <a:endParaRPr lang="nl-BE" altLang="nl-BE" sz="2400" dirty="0">
              <a:solidFill>
                <a:srgbClr val="009900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ClrTx/>
              <a:buSzPct val="130000"/>
              <a:buFontTx/>
              <a:buNone/>
            </a:pPr>
            <a:r>
              <a:rPr lang="nl-BE" altLang="nl-BE" sz="2400" dirty="0">
                <a:solidFill>
                  <a:srgbClr val="009900"/>
                </a:solidFill>
                <a:latin typeface="Verdana" pitchFamily="34" charset="0"/>
              </a:rPr>
              <a:t>zevende jaar voor</a:t>
            </a:r>
          </a:p>
          <a:p>
            <a:pPr>
              <a:spcBef>
                <a:spcPct val="0"/>
              </a:spcBef>
              <a:buClrTx/>
              <a:buSzPct val="130000"/>
              <a:buFontTx/>
              <a:buNone/>
            </a:pPr>
            <a:r>
              <a:rPr lang="nl-BE" altLang="nl-BE" sz="2400" dirty="0">
                <a:solidFill>
                  <a:srgbClr val="009900"/>
                </a:solidFill>
                <a:latin typeface="Verdana" pitchFamily="34" charset="0"/>
              </a:rPr>
              <a:t>diploma secundair</a:t>
            </a:r>
            <a:endParaRPr lang="nl-NL" altLang="nl-BE" sz="2400" b="1" dirty="0">
              <a:solidFill>
                <a:srgbClr val="009900"/>
              </a:solidFill>
              <a:latin typeface="Verdana" pitchFamily="34" charset="0"/>
            </a:endParaRPr>
          </a:p>
        </p:txBody>
      </p:sp>
      <p:pic>
        <p:nvPicPr>
          <p:cNvPr id="17415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11936"/>
            <a:ext cx="158273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2411413" y="3357563"/>
            <a:ext cx="2808287" cy="460375"/>
          </a:xfrm>
          <a:prstGeom prst="rect">
            <a:avLst/>
          </a:prstGeom>
          <a:solidFill>
            <a:schemeClr val="tx1">
              <a:lumMod val="2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BE" sz="2400" dirty="0">
                <a:solidFill>
                  <a:srgbClr val="CC66FF"/>
                </a:solidFill>
              </a:rPr>
              <a:t>Algemene vorming</a:t>
            </a:r>
            <a:endParaRPr lang="nl-NL" sz="2400" dirty="0">
              <a:solidFill>
                <a:srgbClr val="CC66FF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916238" y="5013325"/>
            <a:ext cx="1943100" cy="830263"/>
          </a:xfrm>
          <a:prstGeom prst="rect">
            <a:avLst/>
          </a:prstGeom>
          <a:solidFill>
            <a:schemeClr val="tx1">
              <a:lumMod val="2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BE" sz="2400" dirty="0">
                <a:solidFill>
                  <a:schemeClr val="accent1"/>
                </a:solidFill>
              </a:rPr>
              <a:t>Technische vorming</a:t>
            </a:r>
            <a:endParaRPr lang="nl-NL" sz="2400" dirty="0">
              <a:solidFill>
                <a:schemeClr val="accent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0" y="4797425"/>
            <a:ext cx="1619250" cy="646113"/>
          </a:xfrm>
          <a:prstGeom prst="rect">
            <a:avLst/>
          </a:prstGeom>
          <a:solidFill>
            <a:schemeClr val="tx1">
              <a:lumMod val="2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BE" sz="1800" dirty="0">
                <a:solidFill>
                  <a:srgbClr val="FFFF66"/>
                </a:solidFill>
              </a:rPr>
              <a:t>Praktische vorming</a:t>
            </a:r>
            <a:endParaRPr lang="nl-NL" sz="18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4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Studierichtingen BSO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446094"/>
              </p:ext>
            </p:extLst>
          </p:nvPr>
        </p:nvGraphicFramePr>
        <p:xfrm>
          <a:off x="867568" y="990125"/>
          <a:ext cx="7408863" cy="570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6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696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696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STUDIEGEBIED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TWEEDE GRAAD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DERDE GRAAD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AUTO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Auto</a:t>
                      </a:r>
                    </a:p>
                    <a:p>
                      <a:r>
                        <a:rPr lang="nl-BE" sz="1400" dirty="0" smtClean="0"/>
                        <a:t>Carrosserie</a:t>
                      </a:r>
                    </a:p>
                    <a:p>
                      <a:r>
                        <a:rPr lang="nl-BE" sz="1400" dirty="0" smtClean="0"/>
                        <a:t>Tweewielers en lichte verbrandingsmotoren</a:t>
                      </a:r>
                    </a:p>
                    <a:p>
                      <a:r>
                        <a:rPr lang="nl-BE" sz="1400" dirty="0" smtClean="0"/>
                        <a:t>Vrachtwagenchauffeur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BOUW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Bouw</a:t>
                      </a:r>
                    </a:p>
                    <a:p>
                      <a:r>
                        <a:rPr lang="nl-BE" sz="1400" dirty="0" smtClean="0"/>
                        <a:t>Duurzaam wonen</a:t>
                      </a:r>
                    </a:p>
                    <a:p>
                      <a:r>
                        <a:rPr lang="nl-BE" sz="1400" dirty="0" smtClean="0"/>
                        <a:t>Schilderwerk en decoratie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err="1" smtClean="0"/>
                        <a:t>Bouwplaatsmachinist</a:t>
                      </a:r>
                      <a:endParaRPr lang="nl-BE" sz="1400" dirty="0" smtClean="0"/>
                    </a:p>
                    <a:p>
                      <a:r>
                        <a:rPr lang="nl-BE" sz="1400" dirty="0" smtClean="0"/>
                        <a:t>Ruwbouw</a:t>
                      </a:r>
                    </a:p>
                    <a:p>
                      <a:r>
                        <a:rPr lang="nl-BE" sz="1400" dirty="0" smtClean="0"/>
                        <a:t>Ruwbouwafwerking</a:t>
                      </a:r>
                    </a:p>
                    <a:p>
                      <a:r>
                        <a:rPr lang="nl-BE" sz="1400" dirty="0" smtClean="0"/>
                        <a:t>Duurzaam wonen</a:t>
                      </a:r>
                    </a:p>
                    <a:p>
                      <a:r>
                        <a:rPr lang="nl-BE" sz="1400" dirty="0" smtClean="0"/>
                        <a:t>Schilderwerk en decoratie</a:t>
                      </a:r>
                    </a:p>
                    <a:p>
                      <a:r>
                        <a:rPr lang="nl-BE" sz="1400" dirty="0" smtClean="0"/>
                        <a:t>Steen- en marmerbewerking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DECORATIEVE TECHNIEKEN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Publiciteit en etalage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Etalage en standendecoratie</a:t>
                      </a:r>
                    </a:p>
                    <a:p>
                      <a:r>
                        <a:rPr lang="nl-BE" sz="1400" dirty="0" smtClean="0"/>
                        <a:t>Publiciteitsgrafiek 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GRAFISCHE COMMUNICATIE EN MEDIA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Drukken en voorbereiden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Drukken en afwerken</a:t>
                      </a:r>
                    </a:p>
                    <a:p>
                      <a:r>
                        <a:rPr lang="nl-BE" sz="1400" dirty="0" smtClean="0"/>
                        <a:t>Drukvoorbereiding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HANDEL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Kantoor</a:t>
                      </a:r>
                    </a:p>
                    <a:p>
                      <a:r>
                        <a:rPr lang="nl-BE" sz="1400" dirty="0" smtClean="0"/>
                        <a:t>Verkoop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Kantoor</a:t>
                      </a:r>
                    </a:p>
                    <a:p>
                      <a:r>
                        <a:rPr lang="nl-BE" sz="1400" dirty="0" smtClean="0"/>
                        <a:t>Verkoop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HOUT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Hout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Houtbewerking</a:t>
                      </a:r>
                    </a:p>
                    <a:p>
                      <a:r>
                        <a:rPr lang="nl-BE" sz="1400" dirty="0" smtClean="0"/>
                        <a:t>Houtbewerking-snijwerk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JUWELEN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Diamantbewerking</a:t>
                      </a:r>
                    </a:p>
                    <a:p>
                      <a:r>
                        <a:rPr lang="nl-BE" sz="1400" dirty="0" smtClean="0"/>
                        <a:t>Goud en juwelen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Diamantbewerking</a:t>
                      </a:r>
                    </a:p>
                    <a:p>
                      <a:r>
                        <a:rPr lang="nl-BE" sz="1400" dirty="0" smtClean="0"/>
                        <a:t>Goud en juwelen</a:t>
                      </a:r>
                    </a:p>
                    <a:p>
                      <a:r>
                        <a:rPr lang="nl-BE" sz="1400" dirty="0" err="1" smtClean="0"/>
                        <a:t>Uurwerkmaken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0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800381"/>
              </p:ext>
            </p:extLst>
          </p:nvPr>
        </p:nvGraphicFramePr>
        <p:xfrm>
          <a:off x="827584" y="1124744"/>
          <a:ext cx="7408863" cy="498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843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STUDIEGEBIED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TWEEDE GRAAD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DERDE GRAAD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KOELING EN WARMTE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Centrale verwarming en sanitaire installaties</a:t>
                      </a:r>
                    </a:p>
                    <a:p>
                      <a:r>
                        <a:rPr lang="nl-BE" sz="1400" dirty="0" smtClean="0"/>
                        <a:t>Koelinstallaties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LAND- EN TUINBOUW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Plant, dier en milieu</a:t>
                      </a:r>
                    </a:p>
                    <a:p>
                      <a:r>
                        <a:rPr lang="nl-BE" sz="1400" dirty="0" smtClean="0"/>
                        <a:t>Paardrijden en verzorgen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Groendecoratie</a:t>
                      </a:r>
                    </a:p>
                    <a:p>
                      <a:r>
                        <a:rPr lang="nl-BE" sz="1400" dirty="0" smtClean="0"/>
                        <a:t>Dierenzorg</a:t>
                      </a:r>
                    </a:p>
                    <a:p>
                      <a:r>
                        <a:rPr lang="nl-BE" sz="1400" dirty="0" smtClean="0"/>
                        <a:t>Landbouw</a:t>
                      </a:r>
                    </a:p>
                    <a:p>
                      <a:r>
                        <a:rPr lang="nl-BE" sz="1400" dirty="0" smtClean="0"/>
                        <a:t>Tuinbouw en groenvoorziening</a:t>
                      </a:r>
                    </a:p>
                    <a:p>
                      <a:r>
                        <a:rPr lang="nl-BE" sz="1400" dirty="0" smtClean="0"/>
                        <a:t>Paardrijden en -verzorgen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LICHAAMSVERZORGING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err="1" smtClean="0"/>
                        <a:t>Haarzorg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err="1" smtClean="0"/>
                        <a:t>Haarzorg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MARITIEME OPLEIDINGEN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Maritieme vorming</a:t>
                      </a:r>
                    </a:p>
                    <a:p>
                      <a:r>
                        <a:rPr lang="nl-BE" sz="1400" dirty="0" smtClean="0"/>
                        <a:t>Rijn- en binnenvaart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Rijn- en binnenvaart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MECHANICA en ELEKTRICITEIT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Basismechanica</a:t>
                      </a:r>
                    </a:p>
                    <a:p>
                      <a:r>
                        <a:rPr lang="nl-BE" sz="1400" dirty="0" smtClean="0"/>
                        <a:t>Elektrische installaties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Lassen-constructie</a:t>
                      </a:r>
                    </a:p>
                    <a:p>
                      <a:r>
                        <a:rPr lang="nl-BE" sz="1400" dirty="0" smtClean="0"/>
                        <a:t>Mechanisch onderhoud</a:t>
                      </a:r>
                    </a:p>
                    <a:p>
                      <a:r>
                        <a:rPr lang="nl-BE" sz="1400" dirty="0" smtClean="0"/>
                        <a:t>Werktuigmachines</a:t>
                      </a:r>
                    </a:p>
                    <a:p>
                      <a:r>
                        <a:rPr lang="nl-BE" sz="1400" dirty="0" smtClean="0"/>
                        <a:t>Elektrische installaties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MODE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Moderealisatie- en presentatie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Moderealisatie en –verkoop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MUZIEKINSTRUMENTEN-BOUW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Muziekinstrumentenbouw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Studierichtingen BSO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0036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204588"/>
              </p:ext>
            </p:extLst>
          </p:nvPr>
        </p:nvGraphicFramePr>
        <p:xfrm>
          <a:off x="755576" y="2636912"/>
          <a:ext cx="7408863" cy="337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6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696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696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STUDIEGEBIED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TWEEDE GRAAD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DERDE GRAAD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PERSONENZORG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Verzorging-voeding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Organisatiehulp</a:t>
                      </a:r>
                    </a:p>
                    <a:p>
                      <a:r>
                        <a:rPr lang="nl-BE" sz="1400" dirty="0" smtClean="0"/>
                        <a:t>Verzorging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SPORT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Topsport-sportinitiatie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Topsport-sportinitiatie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TEXTIEL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Textiel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Textiel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TOERISME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Onthaal en recreatie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VOEDING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Brood- en banketbakkerij</a:t>
                      </a:r>
                    </a:p>
                    <a:p>
                      <a:r>
                        <a:rPr lang="nl-BE" sz="1400" dirty="0" smtClean="0"/>
                        <a:t>Restaurant en keuken</a:t>
                      </a:r>
                    </a:p>
                    <a:p>
                      <a:r>
                        <a:rPr lang="nl-BE" sz="1400" dirty="0" smtClean="0"/>
                        <a:t>Slagerij en vleeswarenbereiding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Brood- en banketbakkerij en confiserie</a:t>
                      </a:r>
                    </a:p>
                    <a:p>
                      <a:r>
                        <a:rPr lang="nl-BE" sz="1400" dirty="0" smtClean="0"/>
                        <a:t>Grootkeuken</a:t>
                      </a:r>
                    </a:p>
                    <a:p>
                      <a:r>
                        <a:rPr lang="nl-BE" sz="1400" dirty="0" smtClean="0"/>
                        <a:t>Restaurant en keuken</a:t>
                      </a:r>
                    </a:p>
                    <a:p>
                      <a:r>
                        <a:rPr lang="nl-BE" sz="1400" dirty="0" smtClean="0"/>
                        <a:t>Slagerij en </a:t>
                      </a:r>
                      <a:r>
                        <a:rPr lang="nl-BE" sz="1400" dirty="0" err="1" smtClean="0"/>
                        <a:t>verkoopsklare</a:t>
                      </a:r>
                      <a:r>
                        <a:rPr lang="nl-BE" sz="1400" dirty="0" smtClean="0"/>
                        <a:t> gerechten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Studierichtingen BSO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578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80772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nl-BE" sz="4400" b="1" dirty="0">
                <a:latin typeface="Arial Narrow" pitchFamily="34" charset="0"/>
              </a:rPr>
              <a:t>Technisch Secundair Onderwijs</a:t>
            </a:r>
            <a:endParaRPr lang="nl-NL" altLang="nl-BE" sz="4400" dirty="0">
              <a:latin typeface="Arial Narrow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85800" y="1538288"/>
            <a:ext cx="8077200" cy="528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nl-BE" sz="2800" b="1" dirty="0">
                <a:solidFill>
                  <a:schemeClr val="hlink"/>
                </a:solidFill>
                <a:latin typeface="Verdana" pitchFamily="34" charset="0"/>
              </a:rPr>
              <a:t> </a:t>
            </a:r>
            <a:r>
              <a:rPr lang="nl-NL" altLang="nl-BE" sz="2800" b="1" dirty="0" smtClean="0">
                <a:latin typeface="Verdana" pitchFamily="34" charset="0"/>
              </a:rPr>
              <a:t>kenmerken:</a:t>
            </a:r>
            <a:endParaRPr lang="nl-NL" altLang="nl-BE" sz="2800" b="1" dirty="0">
              <a:latin typeface="Verdana" pitchFamily="34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4724400" y="2438400"/>
            <a:ext cx="0" cy="40386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/>
          </a:p>
        </p:txBody>
      </p:sp>
      <p:graphicFrame>
        <p:nvGraphicFramePr>
          <p:cNvPr id="20485" name="Object 7"/>
          <p:cNvGraphicFramePr>
            <a:graphicFrameLocks noChangeAspect="1"/>
          </p:cNvGraphicFramePr>
          <p:nvPr/>
        </p:nvGraphicFramePr>
        <p:xfrm>
          <a:off x="-914400" y="2895600"/>
          <a:ext cx="6096000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Werkblad" r:id="rId4" imgW="9314640" imgH="5725800" progId="Excel.Sheet.8">
                  <p:embed/>
                </p:oleObj>
              </mc:Choice>
              <mc:Fallback>
                <p:oleObj name="Werkblad" r:id="rId4" imgW="9314640" imgH="57258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14400" y="2895600"/>
                        <a:ext cx="6096000" cy="375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5292080" y="2133600"/>
            <a:ext cx="3600400" cy="409342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Pct val="130000"/>
              <a:buFontTx/>
              <a:buNone/>
            </a:pPr>
            <a:r>
              <a:rPr lang="nl-BE" altLang="nl-BE" sz="2000" dirty="0">
                <a:solidFill>
                  <a:srgbClr val="009900"/>
                </a:solidFill>
                <a:latin typeface="Verdana" pitchFamily="34" charset="0"/>
              </a:rPr>
              <a:t>algemene ontwikkeling</a:t>
            </a:r>
          </a:p>
          <a:p>
            <a:pPr>
              <a:spcBef>
                <a:spcPct val="0"/>
              </a:spcBef>
              <a:buClrTx/>
              <a:buSzPct val="130000"/>
              <a:buFontTx/>
              <a:buNone/>
            </a:pPr>
            <a:r>
              <a:rPr lang="nl-BE" altLang="nl-BE" sz="2000" dirty="0">
                <a:solidFill>
                  <a:srgbClr val="009900"/>
                </a:solidFill>
                <a:latin typeface="Verdana" pitchFamily="34" charset="0"/>
              </a:rPr>
              <a:t>+ technische vorming </a:t>
            </a:r>
            <a:br>
              <a:rPr lang="nl-BE" altLang="nl-BE" sz="2000" dirty="0">
                <a:solidFill>
                  <a:srgbClr val="009900"/>
                </a:solidFill>
                <a:latin typeface="Verdana" pitchFamily="34" charset="0"/>
              </a:rPr>
            </a:br>
            <a:endParaRPr lang="nl-BE" altLang="nl-BE" sz="2000" dirty="0">
              <a:solidFill>
                <a:srgbClr val="009900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ClrTx/>
              <a:buSzPct val="130000"/>
              <a:buFontTx/>
              <a:buNone/>
            </a:pPr>
            <a:r>
              <a:rPr lang="nl-BE" altLang="nl-BE" sz="2000" dirty="0">
                <a:solidFill>
                  <a:srgbClr val="009900"/>
                </a:solidFill>
                <a:latin typeface="Verdana" pitchFamily="34" charset="0"/>
              </a:rPr>
              <a:t>praktijkervaring</a:t>
            </a:r>
          </a:p>
          <a:p>
            <a:pPr>
              <a:spcBef>
                <a:spcPct val="0"/>
              </a:spcBef>
              <a:buClrTx/>
              <a:buSzPct val="130000"/>
              <a:buFontTx/>
              <a:buNone/>
            </a:pPr>
            <a:endParaRPr lang="nl-BE" altLang="nl-BE" sz="2000" dirty="0">
              <a:solidFill>
                <a:srgbClr val="009900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ClrTx/>
              <a:buSzPct val="130000"/>
              <a:buFontTx/>
              <a:buNone/>
            </a:pPr>
            <a:endParaRPr lang="nl-BE" altLang="nl-BE" sz="2000" dirty="0">
              <a:solidFill>
                <a:srgbClr val="009900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ClrTx/>
              <a:buSzPct val="130000"/>
              <a:buFontTx/>
              <a:buNone/>
            </a:pPr>
            <a:r>
              <a:rPr lang="nl-BE" altLang="nl-BE" sz="2000" dirty="0">
                <a:solidFill>
                  <a:srgbClr val="009900"/>
                </a:solidFill>
                <a:latin typeface="Verdana" pitchFamily="34" charset="0"/>
              </a:rPr>
              <a:t>onderscheid:</a:t>
            </a:r>
          </a:p>
          <a:p>
            <a:pPr lvl="1">
              <a:spcBef>
                <a:spcPct val="0"/>
              </a:spcBef>
              <a:buSzPct val="130000"/>
              <a:buFontTx/>
              <a:buNone/>
            </a:pPr>
            <a:r>
              <a:rPr lang="nl-BE" altLang="nl-BE" sz="2000" dirty="0" smtClean="0">
                <a:solidFill>
                  <a:srgbClr val="009900"/>
                </a:solidFill>
                <a:latin typeface="Verdana" pitchFamily="34" charset="0"/>
              </a:rPr>
              <a:t>praktische richtingen</a:t>
            </a:r>
          </a:p>
          <a:p>
            <a:pPr lvl="1">
              <a:spcBef>
                <a:spcPct val="0"/>
              </a:spcBef>
              <a:buSzPct val="130000"/>
              <a:buFontTx/>
              <a:buNone/>
            </a:pPr>
            <a:r>
              <a:rPr lang="nl-BE" altLang="nl-BE" sz="2000" dirty="0" smtClean="0">
                <a:solidFill>
                  <a:srgbClr val="009900"/>
                </a:solidFill>
                <a:latin typeface="Verdana" pitchFamily="34" charset="0"/>
              </a:rPr>
              <a:t>theoretische </a:t>
            </a:r>
            <a:r>
              <a:rPr lang="nl-BE" altLang="nl-BE" sz="2000" dirty="0">
                <a:solidFill>
                  <a:srgbClr val="009900"/>
                </a:solidFill>
                <a:latin typeface="Verdana" pitchFamily="34" charset="0"/>
              </a:rPr>
              <a:t>richtingen</a:t>
            </a:r>
          </a:p>
          <a:p>
            <a:pPr>
              <a:spcBef>
                <a:spcPct val="0"/>
              </a:spcBef>
              <a:buClrTx/>
              <a:buSzPct val="130000"/>
              <a:buFontTx/>
              <a:buNone/>
            </a:pPr>
            <a:endParaRPr lang="nl-BE" altLang="nl-BE" sz="2000" dirty="0">
              <a:solidFill>
                <a:srgbClr val="009900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ClrTx/>
              <a:buSzPct val="130000"/>
              <a:buFontTx/>
              <a:buNone/>
            </a:pPr>
            <a:r>
              <a:rPr lang="nl-BE" altLang="nl-BE" sz="2000" dirty="0">
                <a:solidFill>
                  <a:srgbClr val="009900"/>
                </a:solidFill>
                <a:latin typeface="Verdana" pitchFamily="34" charset="0"/>
              </a:rPr>
              <a:t>vorming naar beroep</a:t>
            </a:r>
            <a:r>
              <a:rPr lang="nl-BE" altLang="nl-BE" sz="2000" dirty="0">
                <a:solidFill>
                  <a:schemeClr val="folHlink"/>
                </a:solidFill>
                <a:latin typeface="Verdana" pitchFamily="34" charset="0"/>
              </a:rPr>
              <a:t/>
            </a:r>
            <a:br>
              <a:rPr lang="nl-BE" altLang="nl-BE" sz="2000" dirty="0">
                <a:solidFill>
                  <a:schemeClr val="folHlink"/>
                </a:solidFill>
                <a:latin typeface="Verdana" pitchFamily="34" charset="0"/>
              </a:rPr>
            </a:br>
            <a:r>
              <a:rPr lang="nl-BE" altLang="nl-BE" sz="2000" dirty="0">
                <a:solidFill>
                  <a:srgbClr val="009900"/>
                </a:solidFill>
                <a:latin typeface="Verdana" pitchFamily="34" charset="0"/>
              </a:rPr>
              <a:t>of voorbereiding hoger onderwijs</a:t>
            </a:r>
            <a:endParaRPr lang="nl-NL" altLang="nl-BE" sz="2000" b="1" dirty="0">
              <a:solidFill>
                <a:srgbClr val="009900"/>
              </a:solidFill>
              <a:latin typeface="Verdana" pitchFamily="34" charset="0"/>
            </a:endParaRPr>
          </a:p>
        </p:txBody>
      </p:sp>
      <p:pic>
        <p:nvPicPr>
          <p:cNvPr id="20487" name="Afbeelding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38288"/>
            <a:ext cx="9509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63725"/>
            <a:ext cx="9302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2228850" y="3949333"/>
            <a:ext cx="2808288" cy="461962"/>
          </a:xfrm>
          <a:prstGeom prst="rect">
            <a:avLst/>
          </a:prstGeom>
          <a:solidFill>
            <a:schemeClr val="tx1">
              <a:lumMod val="2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BE" sz="2400" dirty="0">
                <a:solidFill>
                  <a:srgbClr val="CC66FF"/>
                </a:solidFill>
              </a:rPr>
              <a:t>Algemene vorming</a:t>
            </a:r>
            <a:endParaRPr lang="nl-NL" sz="2400" dirty="0">
              <a:solidFill>
                <a:srgbClr val="CC66FF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763713" y="5805488"/>
            <a:ext cx="1944687" cy="830262"/>
          </a:xfrm>
          <a:prstGeom prst="rect">
            <a:avLst/>
          </a:prstGeom>
          <a:solidFill>
            <a:schemeClr val="tx1">
              <a:lumMod val="2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BE" sz="2400" dirty="0">
                <a:solidFill>
                  <a:schemeClr val="accent1"/>
                </a:solidFill>
              </a:rPr>
              <a:t>Technische vorming</a:t>
            </a:r>
            <a:endParaRPr lang="nl-NL" sz="2400" dirty="0">
              <a:solidFill>
                <a:schemeClr val="accent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0" y="3716338"/>
            <a:ext cx="1619250" cy="647700"/>
          </a:xfrm>
          <a:prstGeom prst="rect">
            <a:avLst/>
          </a:prstGeom>
          <a:solidFill>
            <a:schemeClr val="tx1">
              <a:lumMod val="2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BE" sz="1800" dirty="0">
                <a:solidFill>
                  <a:srgbClr val="FFFF66"/>
                </a:solidFill>
              </a:rPr>
              <a:t>Praktische vorming</a:t>
            </a:r>
            <a:endParaRPr lang="nl-NL" sz="18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1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Studierichtingen TSO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525401"/>
              </p:ext>
            </p:extLst>
          </p:nvPr>
        </p:nvGraphicFramePr>
        <p:xfrm>
          <a:off x="899592" y="1700808"/>
          <a:ext cx="7704856" cy="478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6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696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656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STUDIEGEBIED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TWEEDE GRAAD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DERDE GRAAD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AUTO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Autotechnieken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BOUW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Bouwtechnieken</a:t>
                      </a:r>
                    </a:p>
                    <a:p>
                      <a:r>
                        <a:rPr lang="nl-BE" sz="1400" dirty="0" smtClean="0"/>
                        <a:t>Bouw- en houtkunde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Bouwtechnieken</a:t>
                      </a:r>
                    </a:p>
                    <a:p>
                      <a:r>
                        <a:rPr lang="nl-BE" sz="1400" dirty="0" smtClean="0"/>
                        <a:t>Bouw- en houtkunde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CHEMIE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Techniek-wetenschappen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Chemie</a:t>
                      </a:r>
                    </a:p>
                    <a:p>
                      <a:r>
                        <a:rPr lang="nl-BE" sz="1400" dirty="0" smtClean="0"/>
                        <a:t>Farmaceutisch-technisch assistent</a:t>
                      </a:r>
                    </a:p>
                    <a:p>
                      <a:r>
                        <a:rPr lang="nl-BE" sz="1400" dirty="0" smtClean="0"/>
                        <a:t>Techniek-wetenschappen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FOTOGRAFIE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Fotografie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Fotografie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GRAFISCHE COMMUNICATIE EN MEDIA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Grafische communicatie</a:t>
                      </a:r>
                    </a:p>
                    <a:p>
                      <a:r>
                        <a:rPr lang="nl-BE" sz="1400" dirty="0" smtClean="0"/>
                        <a:t>Grafische media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Grafische communicatie</a:t>
                      </a:r>
                    </a:p>
                    <a:p>
                      <a:r>
                        <a:rPr lang="nl-BE" sz="1400" dirty="0" smtClean="0"/>
                        <a:t>Printmedia</a:t>
                      </a:r>
                    </a:p>
                    <a:p>
                      <a:r>
                        <a:rPr lang="nl-BE" sz="1400" dirty="0" smtClean="0"/>
                        <a:t>Multimedia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HANDEL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Handel</a:t>
                      </a:r>
                    </a:p>
                    <a:p>
                      <a:r>
                        <a:rPr lang="nl-BE" sz="1400" dirty="0" smtClean="0"/>
                        <a:t>Handel-talen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Boekhouden-informatica</a:t>
                      </a:r>
                    </a:p>
                    <a:p>
                      <a:r>
                        <a:rPr lang="nl-BE" sz="1400" dirty="0" smtClean="0"/>
                        <a:t>Handel</a:t>
                      </a:r>
                    </a:p>
                    <a:p>
                      <a:r>
                        <a:rPr lang="nl-BE" sz="1400" dirty="0" smtClean="0"/>
                        <a:t>Informaticabeheer</a:t>
                      </a:r>
                    </a:p>
                    <a:p>
                      <a:r>
                        <a:rPr lang="nl-BE" sz="1400" dirty="0" smtClean="0"/>
                        <a:t>Secretariaat-talen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HOUT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Houttechnieken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Houttechnieken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KOELING EN WARMTE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Koel- en warmtetechnieken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11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05275"/>
              </p:ext>
            </p:extLst>
          </p:nvPr>
        </p:nvGraphicFramePr>
        <p:xfrm>
          <a:off x="899592" y="1556792"/>
          <a:ext cx="7992888" cy="517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629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536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STUDIEGEBIED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TWEEDE GRAAD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DERDE GRAAD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LAND- EN TUINBOUW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Biotechnische wetenschappen</a:t>
                      </a:r>
                    </a:p>
                    <a:p>
                      <a:r>
                        <a:rPr lang="nl-BE" sz="1400" dirty="0" smtClean="0"/>
                        <a:t>Plant, dier- en milieutechnieken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Biotechnische wetenschappen</a:t>
                      </a:r>
                    </a:p>
                    <a:p>
                      <a:r>
                        <a:rPr lang="nl-BE" sz="1400" dirty="0" smtClean="0"/>
                        <a:t>Dier- en </a:t>
                      </a:r>
                      <a:r>
                        <a:rPr lang="nl-BE" sz="1400" dirty="0" err="1" smtClean="0"/>
                        <a:t>landbouwtechnische</a:t>
                      </a:r>
                      <a:r>
                        <a:rPr lang="nl-BE" sz="1400" dirty="0" smtClean="0"/>
                        <a:t> wet.</a:t>
                      </a:r>
                    </a:p>
                    <a:p>
                      <a:r>
                        <a:rPr lang="nl-BE" sz="1400" dirty="0" smtClean="0"/>
                        <a:t>Natuur- en </a:t>
                      </a:r>
                      <a:r>
                        <a:rPr lang="nl-BE" sz="1400" dirty="0" err="1" smtClean="0"/>
                        <a:t>groentechnische</a:t>
                      </a:r>
                      <a:r>
                        <a:rPr lang="nl-BE" sz="1400" dirty="0" smtClean="0"/>
                        <a:t> wet.</a:t>
                      </a:r>
                    </a:p>
                    <a:p>
                      <a:r>
                        <a:rPr lang="nl-BE" sz="1400" dirty="0" err="1" smtClean="0"/>
                        <a:t>Planttechnische</a:t>
                      </a:r>
                      <a:r>
                        <a:rPr lang="nl-BE" sz="1400" dirty="0" smtClean="0"/>
                        <a:t> wetenschappen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LICHAAMSVERZORGING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Bio-esthetiek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Schoonheidsverzorging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MARITIEME OPLEIDINGEN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Maritieme technieken dek</a:t>
                      </a:r>
                    </a:p>
                    <a:p>
                      <a:r>
                        <a:rPr lang="nl-BE" sz="1400" dirty="0" smtClean="0"/>
                        <a:t>Maritieme technieken motoren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Maritieme technieken dek</a:t>
                      </a:r>
                    </a:p>
                    <a:p>
                      <a:r>
                        <a:rPr lang="nl-BE" sz="1400" dirty="0" smtClean="0"/>
                        <a:t>Maritieme technieken motoren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MECHANICA EN ELEKTRICITEIT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Industriële wetenschappen</a:t>
                      </a:r>
                    </a:p>
                    <a:p>
                      <a:r>
                        <a:rPr lang="nl-BE" sz="1400" dirty="0" smtClean="0"/>
                        <a:t>Elektriciteit-</a:t>
                      </a:r>
                      <a:r>
                        <a:rPr lang="nl-BE" sz="1400" dirty="0" err="1" smtClean="0"/>
                        <a:t>electronica</a:t>
                      </a:r>
                      <a:endParaRPr lang="nl-BE" sz="1400" dirty="0" smtClean="0"/>
                    </a:p>
                    <a:p>
                      <a:r>
                        <a:rPr lang="nl-BE" sz="1400" dirty="0" smtClean="0"/>
                        <a:t>Elektromechanica</a:t>
                      </a:r>
                    </a:p>
                    <a:p>
                      <a:r>
                        <a:rPr lang="nl-BE" sz="1400" dirty="0" smtClean="0"/>
                        <a:t>Elektrotechnieken</a:t>
                      </a:r>
                    </a:p>
                    <a:p>
                      <a:r>
                        <a:rPr lang="nl-BE" sz="1400" dirty="0" smtClean="0"/>
                        <a:t>Mechanische technieken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Industriële wetenschappen</a:t>
                      </a:r>
                    </a:p>
                    <a:p>
                      <a:r>
                        <a:rPr lang="nl-BE" sz="1400" dirty="0" smtClean="0"/>
                        <a:t>Elektriciteit-elektronica</a:t>
                      </a:r>
                    </a:p>
                    <a:p>
                      <a:r>
                        <a:rPr lang="nl-BE" sz="1400" dirty="0" smtClean="0"/>
                        <a:t>Elektromechanica</a:t>
                      </a:r>
                    </a:p>
                    <a:p>
                      <a:r>
                        <a:rPr lang="nl-BE" sz="1400" dirty="0" smtClean="0"/>
                        <a:t>Elektrische installatietechnieken</a:t>
                      </a:r>
                    </a:p>
                    <a:p>
                      <a:r>
                        <a:rPr lang="nl-BE" sz="1400" dirty="0" smtClean="0"/>
                        <a:t>Elektronische installatietechnieken</a:t>
                      </a:r>
                    </a:p>
                    <a:p>
                      <a:r>
                        <a:rPr lang="nl-BE" sz="1400" dirty="0" smtClean="0"/>
                        <a:t>Kunststoftechnieken</a:t>
                      </a:r>
                    </a:p>
                    <a:p>
                      <a:r>
                        <a:rPr lang="nl-BE" sz="1400" dirty="0" smtClean="0"/>
                        <a:t>Mechanische vormgevingstechnieken</a:t>
                      </a:r>
                    </a:p>
                    <a:p>
                      <a:r>
                        <a:rPr lang="nl-BE" sz="1400" dirty="0" smtClean="0"/>
                        <a:t>Industriële ICT</a:t>
                      </a:r>
                    </a:p>
                    <a:p>
                      <a:r>
                        <a:rPr lang="nl-BE" sz="1400" dirty="0" smtClean="0"/>
                        <a:t>Podiumtechnieken</a:t>
                      </a:r>
                    </a:p>
                    <a:p>
                      <a:r>
                        <a:rPr lang="nl-BE" sz="1400" dirty="0" smtClean="0"/>
                        <a:t>Vliegtuigtechnieken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MODE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Creatie en mode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Creatie en mode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OPTIEK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Optiektechnieken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Studierichtingen TSO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726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046658"/>
              </p:ext>
            </p:extLst>
          </p:nvPr>
        </p:nvGraphicFramePr>
        <p:xfrm>
          <a:off x="899592" y="1340768"/>
          <a:ext cx="7408863" cy="513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6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696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696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STUDIEGEBIED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TWEEDE GRAAD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DERDE GRAAD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ORTHOPEDISCHE TECHNIEKEN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Orthopedietechnieken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PERSONENZORG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Sociale en technische wetenschappen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Gezondheids- en welzijnswetenschappen</a:t>
                      </a:r>
                    </a:p>
                    <a:p>
                      <a:r>
                        <a:rPr lang="nl-BE" sz="1400" dirty="0" smtClean="0"/>
                        <a:t>Sociale en technische wet.</a:t>
                      </a:r>
                    </a:p>
                    <a:p>
                      <a:r>
                        <a:rPr lang="nl-BE" sz="1400" dirty="0" smtClean="0"/>
                        <a:t>Jeugd- en gehandicaptenzorg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SPORT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Lichamelijke opvoeding en sport</a:t>
                      </a:r>
                    </a:p>
                    <a:p>
                      <a:r>
                        <a:rPr lang="nl-BE" sz="1400" dirty="0" smtClean="0"/>
                        <a:t>Topsport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Lichamelijke opvoeding en sport</a:t>
                      </a:r>
                    </a:p>
                    <a:p>
                      <a:r>
                        <a:rPr lang="nl-BE" sz="1400" dirty="0" smtClean="0"/>
                        <a:t>Topsport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TANDTECHNIEKEN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Tandtechnieken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TEXTIEL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Textiel- en designtechnieken</a:t>
                      </a:r>
                    </a:p>
                    <a:p>
                      <a:r>
                        <a:rPr lang="nl-BE" sz="1400" dirty="0" smtClean="0"/>
                        <a:t>Textieltechnieken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Textiel- en designtechnieken</a:t>
                      </a:r>
                    </a:p>
                    <a:p>
                      <a:r>
                        <a:rPr lang="nl-BE" sz="1400" dirty="0" smtClean="0"/>
                        <a:t>Textielproductietechnieken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TOERISME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Toerisme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Onthaal en public relations</a:t>
                      </a:r>
                    </a:p>
                    <a:p>
                      <a:r>
                        <a:rPr lang="nl-BE" sz="1400" dirty="0" smtClean="0"/>
                        <a:t>Toerisme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VOEDING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Brood en banket</a:t>
                      </a:r>
                    </a:p>
                    <a:p>
                      <a:r>
                        <a:rPr lang="nl-BE" sz="1400" dirty="0" smtClean="0"/>
                        <a:t>Hotel</a:t>
                      </a:r>
                    </a:p>
                    <a:p>
                      <a:r>
                        <a:rPr lang="nl-BE" sz="1400" dirty="0" smtClean="0"/>
                        <a:t>Slagerij en vleeswaren</a:t>
                      </a:r>
                    </a:p>
                    <a:p>
                      <a:r>
                        <a:rPr lang="nl-BE" sz="1400" dirty="0" smtClean="0"/>
                        <a:t>Voedingstechnieken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Brood en banket</a:t>
                      </a:r>
                    </a:p>
                    <a:p>
                      <a:r>
                        <a:rPr lang="nl-BE" sz="1400" dirty="0" err="1" smtClean="0"/>
                        <a:t>Hospitality</a:t>
                      </a:r>
                      <a:endParaRPr lang="nl-BE" sz="1400" dirty="0" smtClean="0"/>
                    </a:p>
                    <a:p>
                      <a:r>
                        <a:rPr lang="nl-BE" sz="1400" dirty="0" smtClean="0"/>
                        <a:t>Hotel</a:t>
                      </a:r>
                    </a:p>
                    <a:p>
                      <a:r>
                        <a:rPr lang="nl-BE" sz="1400" dirty="0" smtClean="0"/>
                        <a:t>Slagerij en vleeswaren</a:t>
                      </a:r>
                    </a:p>
                    <a:p>
                      <a:r>
                        <a:rPr lang="nl-BE" sz="1400" dirty="0" smtClean="0"/>
                        <a:t>Voedingstechnieken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Studierichtingen TSO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9505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84213" y="549275"/>
            <a:ext cx="8077200" cy="7620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nl-BE" sz="4400" b="1" dirty="0" err="1">
                <a:latin typeface="Arial Narrow" pitchFamily="34" charset="0"/>
              </a:rPr>
              <a:t>Kunstsecundair</a:t>
            </a:r>
            <a:r>
              <a:rPr lang="nl-NL" altLang="nl-BE" sz="4400" b="1" dirty="0">
                <a:latin typeface="Arial Narrow" pitchFamily="34" charset="0"/>
              </a:rPr>
              <a:t> Onderwijs</a:t>
            </a:r>
            <a:endParaRPr lang="nl-NL" altLang="nl-BE" sz="4400" dirty="0">
              <a:latin typeface="Arial Narrow" pitchFamily="34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85800" y="1538288"/>
            <a:ext cx="8077200" cy="519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nl-BE" sz="2800" b="1" dirty="0">
                <a:solidFill>
                  <a:schemeClr val="hlink"/>
                </a:solidFill>
                <a:latin typeface="Verdana" pitchFamily="34" charset="0"/>
              </a:rPr>
              <a:t> </a:t>
            </a:r>
            <a:r>
              <a:rPr lang="nl-NL" altLang="nl-BE" sz="2800" b="1" dirty="0" smtClean="0">
                <a:latin typeface="Verdana" pitchFamily="34" charset="0"/>
              </a:rPr>
              <a:t>kenmerken:</a:t>
            </a:r>
            <a:endParaRPr lang="nl-NL" altLang="nl-BE" sz="2800" b="1" dirty="0">
              <a:latin typeface="Verdana" pitchFamily="34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466479" y="2200276"/>
            <a:ext cx="4572000" cy="378565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Pct val="130000"/>
              <a:buFontTx/>
              <a:buNone/>
            </a:pPr>
            <a:r>
              <a:rPr lang="nl-BE" altLang="nl-BE" sz="2000" dirty="0">
                <a:solidFill>
                  <a:srgbClr val="009900"/>
                </a:solidFill>
                <a:latin typeface="Verdana" pitchFamily="34" charset="0"/>
              </a:rPr>
              <a:t>algemene ontwikkeling + kunstzinnige vorming </a:t>
            </a:r>
          </a:p>
          <a:p>
            <a:pPr>
              <a:spcBef>
                <a:spcPct val="0"/>
              </a:spcBef>
              <a:buClrTx/>
              <a:buSzPct val="130000"/>
              <a:buFontTx/>
              <a:buNone/>
            </a:pPr>
            <a:endParaRPr lang="nl-BE" altLang="nl-BE" sz="2000" dirty="0">
              <a:solidFill>
                <a:srgbClr val="009900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ClrTx/>
              <a:buSzPct val="130000"/>
              <a:buFontTx/>
              <a:buNone/>
            </a:pPr>
            <a:r>
              <a:rPr lang="nl-BE" altLang="nl-BE" sz="2000" dirty="0">
                <a:solidFill>
                  <a:srgbClr val="009900"/>
                </a:solidFill>
                <a:latin typeface="Verdana" pitchFamily="34" charset="0"/>
              </a:rPr>
              <a:t>kunst beoefenen</a:t>
            </a:r>
          </a:p>
          <a:p>
            <a:pPr>
              <a:spcBef>
                <a:spcPct val="0"/>
              </a:spcBef>
              <a:buClrTx/>
              <a:buSzPct val="130000"/>
              <a:buFontTx/>
              <a:buNone/>
            </a:pPr>
            <a:endParaRPr lang="nl-BE" altLang="nl-BE" sz="2000" dirty="0">
              <a:solidFill>
                <a:srgbClr val="009900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ClrTx/>
              <a:buSzPct val="130000"/>
              <a:buFontTx/>
              <a:buNone/>
            </a:pPr>
            <a:endParaRPr lang="nl-BE" altLang="nl-BE" sz="2000" dirty="0">
              <a:solidFill>
                <a:srgbClr val="009900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ClrTx/>
              <a:buSzPct val="130000"/>
              <a:buFontTx/>
              <a:buNone/>
            </a:pPr>
            <a:r>
              <a:rPr lang="nl-BE" altLang="nl-BE" sz="2000" dirty="0">
                <a:solidFill>
                  <a:srgbClr val="009900"/>
                </a:solidFill>
                <a:latin typeface="Verdana" pitchFamily="34" charset="0"/>
              </a:rPr>
              <a:t>onderscheid:</a:t>
            </a:r>
          </a:p>
          <a:p>
            <a:pPr lvl="1">
              <a:spcBef>
                <a:spcPct val="0"/>
              </a:spcBef>
              <a:buSzPct val="130000"/>
              <a:buFontTx/>
              <a:buNone/>
            </a:pPr>
            <a:r>
              <a:rPr lang="nl-BE" altLang="nl-BE" sz="2000" dirty="0">
                <a:solidFill>
                  <a:srgbClr val="009900"/>
                </a:solidFill>
                <a:latin typeface="Verdana" pitchFamily="34" charset="0"/>
              </a:rPr>
              <a:t>praktische richtingen</a:t>
            </a:r>
          </a:p>
          <a:p>
            <a:pPr>
              <a:spcBef>
                <a:spcPct val="0"/>
              </a:spcBef>
              <a:buClrTx/>
              <a:buSzPct val="130000"/>
              <a:buFontTx/>
              <a:buNone/>
            </a:pPr>
            <a:r>
              <a:rPr lang="nl-BE" altLang="nl-BE" sz="2000" dirty="0">
                <a:solidFill>
                  <a:srgbClr val="009900"/>
                </a:solidFill>
                <a:latin typeface="Verdana" pitchFamily="34" charset="0"/>
              </a:rPr>
              <a:t>    </a:t>
            </a:r>
            <a:r>
              <a:rPr lang="nl-BE" altLang="nl-BE" sz="2000" dirty="0" smtClean="0">
                <a:solidFill>
                  <a:srgbClr val="009900"/>
                </a:solidFill>
                <a:latin typeface="Verdana" pitchFamily="34" charset="0"/>
              </a:rPr>
              <a:t> theoretische </a:t>
            </a:r>
            <a:r>
              <a:rPr lang="nl-BE" altLang="nl-BE" sz="2000" dirty="0">
                <a:solidFill>
                  <a:srgbClr val="009900"/>
                </a:solidFill>
                <a:latin typeface="Verdana" pitchFamily="34" charset="0"/>
              </a:rPr>
              <a:t>richtingen</a:t>
            </a:r>
          </a:p>
          <a:p>
            <a:pPr>
              <a:spcBef>
                <a:spcPct val="0"/>
              </a:spcBef>
              <a:buClrTx/>
              <a:buSzPct val="130000"/>
              <a:buFontTx/>
              <a:buNone/>
            </a:pPr>
            <a:endParaRPr lang="nl-BE" altLang="nl-BE" sz="2000" dirty="0">
              <a:solidFill>
                <a:srgbClr val="009900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ClrTx/>
              <a:buSzPct val="130000"/>
              <a:buFontTx/>
              <a:buNone/>
            </a:pPr>
            <a:r>
              <a:rPr lang="nl-BE" altLang="nl-BE" sz="2000" dirty="0">
                <a:solidFill>
                  <a:srgbClr val="009900"/>
                </a:solidFill>
                <a:latin typeface="Verdana" pitchFamily="34" charset="0"/>
              </a:rPr>
              <a:t>vorming naar beroep of</a:t>
            </a:r>
            <a:br>
              <a:rPr lang="nl-BE" altLang="nl-BE" sz="2000" dirty="0">
                <a:solidFill>
                  <a:srgbClr val="009900"/>
                </a:solidFill>
                <a:latin typeface="Verdana" pitchFamily="34" charset="0"/>
              </a:rPr>
            </a:br>
            <a:r>
              <a:rPr lang="nl-BE" altLang="nl-BE" sz="2000" dirty="0">
                <a:solidFill>
                  <a:srgbClr val="009900"/>
                </a:solidFill>
                <a:latin typeface="Verdana" pitchFamily="34" charset="0"/>
              </a:rPr>
              <a:t>voorbereiding hoger onderwijs</a:t>
            </a:r>
            <a:endParaRPr lang="nl-NL" altLang="nl-BE" sz="2000" dirty="0">
              <a:solidFill>
                <a:srgbClr val="009900"/>
              </a:solidFill>
              <a:latin typeface="Verdana" pitchFamily="34" charset="0"/>
            </a:endParaRPr>
          </a:p>
        </p:txBody>
      </p:sp>
      <p:graphicFrame>
        <p:nvGraphicFramePr>
          <p:cNvPr id="2458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307488"/>
              </p:ext>
            </p:extLst>
          </p:nvPr>
        </p:nvGraphicFramePr>
        <p:xfrm>
          <a:off x="-613235" y="3068960"/>
          <a:ext cx="533400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1" name="Werkblad" r:id="rId3" imgW="10283040" imgH="7053120" progId="Excel.Sheet.8">
                  <p:embed/>
                </p:oleObj>
              </mc:Choice>
              <mc:Fallback>
                <p:oleObj name="Werkblad" r:id="rId3" imgW="10283040" imgH="705312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13235" y="3068960"/>
                        <a:ext cx="533400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1538288"/>
            <a:ext cx="9509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Afbeelding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7538"/>
            <a:ext cx="8953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1258888" y="5949950"/>
            <a:ext cx="1620837" cy="646113"/>
          </a:xfrm>
          <a:prstGeom prst="rect">
            <a:avLst/>
          </a:prstGeom>
          <a:solidFill>
            <a:schemeClr val="tx1">
              <a:lumMod val="2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BE" sz="1800" dirty="0">
                <a:solidFill>
                  <a:schemeClr val="accent1"/>
                </a:solidFill>
              </a:rPr>
              <a:t>Kunstzinnige vorming</a:t>
            </a:r>
            <a:endParaRPr lang="nl-NL" sz="1800" dirty="0">
              <a:solidFill>
                <a:schemeClr val="accent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101013" y="3963988"/>
            <a:ext cx="2303462" cy="4000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BE" sz="2000" dirty="0">
                <a:solidFill>
                  <a:srgbClr val="CC66FF"/>
                </a:solidFill>
              </a:rPr>
              <a:t>Algemene vorming</a:t>
            </a:r>
            <a:endParaRPr lang="nl-NL" sz="2000" dirty="0">
              <a:solidFill>
                <a:srgbClr val="CC66FF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0" y="3716338"/>
            <a:ext cx="1619250" cy="647700"/>
          </a:xfrm>
          <a:prstGeom prst="rect">
            <a:avLst/>
          </a:prstGeom>
          <a:solidFill>
            <a:schemeClr val="tx1">
              <a:lumMod val="2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BE" sz="1800" dirty="0">
                <a:solidFill>
                  <a:srgbClr val="FFFF66"/>
                </a:solidFill>
              </a:rPr>
              <a:t>Praktische vorming</a:t>
            </a:r>
            <a:endParaRPr lang="nl-NL" sz="18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3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276990" y="2674938"/>
            <a:ext cx="4597957" cy="345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b="1" dirty="0" smtClean="0"/>
              <a:t>OP STAP NAAR EEN KEUZE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271080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33745"/>
            <a:ext cx="8229600" cy="1252728"/>
          </a:xfrm>
        </p:spPr>
        <p:txBody>
          <a:bodyPr/>
          <a:lstStyle/>
          <a:p>
            <a:r>
              <a:rPr lang="nl-BE" dirty="0" smtClean="0"/>
              <a:t>Studierichtingen KSO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52268"/>
              </p:ext>
            </p:extLst>
          </p:nvPr>
        </p:nvGraphicFramePr>
        <p:xfrm>
          <a:off x="899592" y="2708920"/>
          <a:ext cx="7408863" cy="363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6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696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696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STUDIEGEBIED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TWEEDE GRAAD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DERDE GRAAD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BALLET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Ballet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Ballet</a:t>
                      </a:r>
                    </a:p>
                    <a:p>
                      <a:r>
                        <a:rPr lang="nl-BE" sz="1400" dirty="0" smtClean="0"/>
                        <a:t>Modern ballet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BEELDENDE KUNSTEN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Audiovisuele vorming</a:t>
                      </a:r>
                    </a:p>
                    <a:p>
                      <a:r>
                        <a:rPr lang="nl-BE" sz="1400" dirty="0" smtClean="0"/>
                        <a:t>Beeldende en architecturale vorming</a:t>
                      </a:r>
                    </a:p>
                    <a:p>
                      <a:r>
                        <a:rPr lang="nl-BE" sz="1400" dirty="0" smtClean="0"/>
                        <a:t>Beeldende en architecturale kunsten</a:t>
                      </a:r>
                    </a:p>
                    <a:p>
                      <a:r>
                        <a:rPr lang="nl-BE" sz="1400" dirty="0" smtClean="0"/>
                        <a:t>Artistieke opleiding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Audiovisuele vorming</a:t>
                      </a:r>
                    </a:p>
                    <a:p>
                      <a:r>
                        <a:rPr lang="nl-BE" sz="1400" dirty="0" smtClean="0"/>
                        <a:t>Architecturale vorming</a:t>
                      </a:r>
                    </a:p>
                    <a:p>
                      <a:r>
                        <a:rPr lang="nl-BE" sz="1400" dirty="0" smtClean="0"/>
                        <a:t>Beeldende vorming</a:t>
                      </a:r>
                    </a:p>
                    <a:p>
                      <a:r>
                        <a:rPr lang="nl-BE" sz="1400" dirty="0" smtClean="0"/>
                        <a:t>Architecturale en binnenhuiskunst</a:t>
                      </a:r>
                    </a:p>
                    <a:p>
                      <a:r>
                        <a:rPr lang="nl-BE" sz="1400" dirty="0" smtClean="0"/>
                        <a:t>Industriële kunst</a:t>
                      </a:r>
                    </a:p>
                    <a:p>
                      <a:r>
                        <a:rPr lang="nl-BE" sz="1400" dirty="0" smtClean="0"/>
                        <a:t>Toegepaste beeldende kunst</a:t>
                      </a:r>
                    </a:p>
                    <a:p>
                      <a:r>
                        <a:rPr lang="nl-BE" sz="1400" dirty="0" smtClean="0"/>
                        <a:t>Vrije beeldende kunst</a:t>
                      </a:r>
                    </a:p>
                    <a:p>
                      <a:r>
                        <a:rPr lang="nl-BE" sz="1400" dirty="0" smtClean="0"/>
                        <a:t>Artistieke opleiding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PODIUMKUNSTEN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Dans</a:t>
                      </a:r>
                    </a:p>
                    <a:p>
                      <a:r>
                        <a:rPr lang="nl-BE" sz="1400" dirty="0" smtClean="0"/>
                        <a:t>Muziek</a:t>
                      </a:r>
                    </a:p>
                    <a:p>
                      <a:r>
                        <a:rPr lang="nl-BE" sz="1400" dirty="0" smtClean="0"/>
                        <a:t>Woordkunst-drama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Dans</a:t>
                      </a:r>
                    </a:p>
                    <a:p>
                      <a:r>
                        <a:rPr lang="nl-BE" sz="1400" dirty="0" smtClean="0"/>
                        <a:t>Muziek</a:t>
                      </a:r>
                    </a:p>
                    <a:p>
                      <a:r>
                        <a:rPr lang="nl-BE" sz="1400" dirty="0" smtClean="0"/>
                        <a:t>Woordkunst-drama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25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80772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nl-BE" sz="4400" b="1" dirty="0">
                <a:latin typeface="Arial Narrow" pitchFamily="34" charset="0"/>
              </a:rPr>
              <a:t>Algemeen Secundair Onderwijs</a:t>
            </a:r>
            <a:endParaRPr lang="nl-NL" altLang="nl-BE" sz="4400" dirty="0">
              <a:latin typeface="Arial Narrow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90418" y="1538288"/>
            <a:ext cx="8077200" cy="519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nl-BE" sz="2800" b="1" dirty="0">
                <a:solidFill>
                  <a:schemeClr val="hlink"/>
                </a:solidFill>
                <a:latin typeface="Verdana" pitchFamily="34" charset="0"/>
              </a:rPr>
              <a:t> </a:t>
            </a:r>
            <a:r>
              <a:rPr lang="nl-NL" altLang="nl-BE" sz="2800" b="1" dirty="0" smtClean="0">
                <a:latin typeface="Verdana" pitchFamily="34" charset="0"/>
              </a:rPr>
              <a:t>kenmerken:</a:t>
            </a:r>
            <a:endParaRPr lang="nl-NL" altLang="nl-BE" sz="2800" b="1" dirty="0">
              <a:latin typeface="Verdana" pitchFamily="34" charset="0"/>
            </a:endParaRPr>
          </a:p>
        </p:txBody>
      </p:sp>
      <p:graphicFrame>
        <p:nvGraphicFramePr>
          <p:cNvPr id="26629" name="Object 6"/>
          <p:cNvGraphicFramePr>
            <a:graphicFrameLocks noChangeAspect="1"/>
          </p:cNvGraphicFramePr>
          <p:nvPr/>
        </p:nvGraphicFramePr>
        <p:xfrm>
          <a:off x="76200" y="3281363"/>
          <a:ext cx="4114800" cy="282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" name="Werkblad" r:id="rId3" imgW="10283040" imgH="7053120" progId="Excel.Sheet.8">
                  <p:embed/>
                </p:oleObj>
              </mc:Choice>
              <mc:Fallback>
                <p:oleObj name="Werkblad" r:id="rId3" imgW="10283040" imgH="705312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281363"/>
                        <a:ext cx="4114800" cy="282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4427984" y="2328633"/>
            <a:ext cx="4572000" cy="393541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Pct val="130000"/>
              <a:buFontTx/>
              <a:buNone/>
            </a:pPr>
            <a:r>
              <a:rPr lang="nl-BE" altLang="nl-BE" sz="2800" dirty="0">
                <a:solidFill>
                  <a:srgbClr val="009900"/>
                </a:solidFill>
                <a:latin typeface="Verdana" pitchFamily="34" charset="0"/>
              </a:rPr>
              <a:t>algemene ontwikkeling</a:t>
            </a:r>
          </a:p>
          <a:p>
            <a:pPr>
              <a:spcBef>
                <a:spcPct val="0"/>
              </a:spcBef>
              <a:buClrTx/>
              <a:buSzPct val="130000"/>
              <a:buFontTx/>
              <a:buNone/>
            </a:pPr>
            <a:endParaRPr lang="nl-BE" altLang="nl-BE" sz="2800" dirty="0">
              <a:solidFill>
                <a:srgbClr val="009900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ClrTx/>
              <a:buSzPct val="130000"/>
              <a:buFontTx/>
              <a:buNone/>
            </a:pPr>
            <a:r>
              <a:rPr lang="nl-BE" altLang="nl-BE" sz="2800" dirty="0">
                <a:solidFill>
                  <a:srgbClr val="009900"/>
                </a:solidFill>
                <a:latin typeface="Verdana" pitchFamily="34" charset="0"/>
              </a:rPr>
              <a:t>breed theoretisch</a:t>
            </a:r>
          </a:p>
          <a:p>
            <a:pPr>
              <a:spcBef>
                <a:spcPct val="0"/>
              </a:spcBef>
              <a:buClrTx/>
              <a:buSzPct val="130000"/>
              <a:buFontTx/>
              <a:buNone/>
            </a:pPr>
            <a:r>
              <a:rPr lang="nl-BE" altLang="nl-BE" sz="2800" dirty="0">
                <a:solidFill>
                  <a:srgbClr val="009900"/>
                </a:solidFill>
                <a:latin typeface="Verdana" pitchFamily="34" charset="0"/>
              </a:rPr>
              <a:t/>
            </a:r>
            <a:br>
              <a:rPr lang="nl-BE" altLang="nl-BE" sz="2800" dirty="0">
                <a:solidFill>
                  <a:srgbClr val="009900"/>
                </a:solidFill>
                <a:latin typeface="Verdana" pitchFamily="34" charset="0"/>
              </a:rPr>
            </a:br>
            <a:r>
              <a:rPr lang="nl-BE" altLang="nl-BE" sz="2800" dirty="0">
                <a:solidFill>
                  <a:srgbClr val="009900"/>
                </a:solidFill>
                <a:latin typeface="Verdana" pitchFamily="34" charset="0"/>
              </a:rPr>
              <a:t>keuzes gebaseerd op (groepen) vakken</a:t>
            </a:r>
          </a:p>
          <a:p>
            <a:pPr>
              <a:spcBef>
                <a:spcPct val="0"/>
              </a:spcBef>
              <a:buClrTx/>
              <a:buSzPct val="130000"/>
              <a:buFontTx/>
              <a:buNone/>
            </a:pPr>
            <a:endParaRPr lang="nl-BE" altLang="nl-BE" sz="2800" dirty="0">
              <a:solidFill>
                <a:srgbClr val="009900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ClrTx/>
              <a:buSzPct val="130000"/>
              <a:buFontTx/>
              <a:buNone/>
            </a:pPr>
            <a:r>
              <a:rPr lang="nl-BE" altLang="nl-BE" sz="2800" dirty="0">
                <a:solidFill>
                  <a:srgbClr val="009900"/>
                </a:solidFill>
                <a:latin typeface="Verdana" pitchFamily="34" charset="0"/>
              </a:rPr>
              <a:t>voorbereiding op hoger onderwijs</a:t>
            </a:r>
          </a:p>
        </p:txBody>
      </p:sp>
      <p:pic>
        <p:nvPicPr>
          <p:cNvPr id="26631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58913"/>
            <a:ext cx="1006475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1187450" y="3284538"/>
            <a:ext cx="2305050" cy="400050"/>
          </a:xfrm>
          <a:prstGeom prst="rect">
            <a:avLst/>
          </a:prstGeom>
          <a:solidFill>
            <a:schemeClr val="tx1">
              <a:lumMod val="2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BE" sz="2000" dirty="0">
                <a:solidFill>
                  <a:srgbClr val="CC66FF"/>
                </a:solidFill>
              </a:rPr>
              <a:t>Algemene vorming</a:t>
            </a:r>
            <a:endParaRPr lang="nl-NL" sz="2000" dirty="0">
              <a:solidFill>
                <a:srgbClr val="CC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1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Studierichtingen ASO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910245"/>
              </p:ext>
            </p:extLst>
          </p:nvPr>
        </p:nvGraphicFramePr>
        <p:xfrm>
          <a:off x="899592" y="1412776"/>
          <a:ext cx="7408863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6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696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696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STUDIEGEBIED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TWEEDE GRAAD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DERDE GRAAD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ALGEMEEN SECUNDAIR ONDERWIJS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Economie</a:t>
                      </a:r>
                    </a:p>
                    <a:p>
                      <a:r>
                        <a:rPr lang="nl-BE" sz="1400" dirty="0" smtClean="0"/>
                        <a:t>Grieks</a:t>
                      </a:r>
                    </a:p>
                    <a:p>
                      <a:r>
                        <a:rPr lang="nl-BE" sz="1400" dirty="0" smtClean="0"/>
                        <a:t>Grieks-Latijn</a:t>
                      </a:r>
                    </a:p>
                    <a:p>
                      <a:r>
                        <a:rPr lang="nl-BE" sz="1400" dirty="0" smtClean="0"/>
                        <a:t>Humane wetenschappen</a:t>
                      </a:r>
                    </a:p>
                    <a:p>
                      <a:r>
                        <a:rPr lang="nl-BE" sz="1400" dirty="0" smtClean="0"/>
                        <a:t>Latijn</a:t>
                      </a:r>
                    </a:p>
                    <a:p>
                      <a:r>
                        <a:rPr lang="nl-BE" sz="1400" dirty="0" smtClean="0"/>
                        <a:t>Wetenschappen</a:t>
                      </a:r>
                    </a:p>
                    <a:p>
                      <a:r>
                        <a:rPr lang="nl-BE" sz="1400" dirty="0" smtClean="0"/>
                        <a:t>Rudolf Steinerpedagogie</a:t>
                      </a:r>
                    </a:p>
                    <a:p>
                      <a:r>
                        <a:rPr lang="nl-BE" sz="1400" dirty="0" err="1" smtClean="0"/>
                        <a:t>Yeshiva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Economie-moderne talen</a:t>
                      </a:r>
                    </a:p>
                    <a:p>
                      <a:r>
                        <a:rPr lang="nl-BE" sz="1400" dirty="0" smtClean="0"/>
                        <a:t>Economie-wetenschappen</a:t>
                      </a:r>
                    </a:p>
                    <a:p>
                      <a:r>
                        <a:rPr lang="nl-BE" sz="1400" dirty="0" smtClean="0"/>
                        <a:t>Economie-wiskunde</a:t>
                      </a:r>
                    </a:p>
                    <a:p>
                      <a:r>
                        <a:rPr lang="nl-BE" sz="1400" dirty="0" smtClean="0"/>
                        <a:t>Grieks-moderne talen</a:t>
                      </a:r>
                    </a:p>
                    <a:p>
                      <a:r>
                        <a:rPr lang="nl-BE" sz="1400" dirty="0" smtClean="0"/>
                        <a:t>Grieks-wetenschappen</a:t>
                      </a:r>
                    </a:p>
                    <a:p>
                      <a:r>
                        <a:rPr lang="nl-BE" sz="1400" dirty="0" smtClean="0"/>
                        <a:t>Grieks-wiskunde</a:t>
                      </a:r>
                    </a:p>
                    <a:p>
                      <a:r>
                        <a:rPr lang="nl-BE" sz="1400" dirty="0" smtClean="0"/>
                        <a:t>Grieks-Latijn</a:t>
                      </a:r>
                    </a:p>
                    <a:p>
                      <a:r>
                        <a:rPr lang="nl-BE" sz="1400" dirty="0" smtClean="0"/>
                        <a:t>Humane wetenschappen</a:t>
                      </a:r>
                    </a:p>
                    <a:p>
                      <a:r>
                        <a:rPr lang="nl-BE" sz="1400" dirty="0" smtClean="0"/>
                        <a:t>Latijn-moderne talen</a:t>
                      </a:r>
                    </a:p>
                    <a:p>
                      <a:r>
                        <a:rPr lang="nl-BE" sz="1400" dirty="0" smtClean="0"/>
                        <a:t>Latijn-wetenschappen</a:t>
                      </a:r>
                    </a:p>
                    <a:p>
                      <a:r>
                        <a:rPr lang="nl-BE" sz="1400" dirty="0" smtClean="0"/>
                        <a:t>Latijn-wiskunde</a:t>
                      </a:r>
                    </a:p>
                    <a:p>
                      <a:r>
                        <a:rPr lang="nl-BE" sz="1400" dirty="0" smtClean="0"/>
                        <a:t>Moderne talen-wetenschappen</a:t>
                      </a:r>
                    </a:p>
                    <a:p>
                      <a:r>
                        <a:rPr lang="nl-BE" sz="1400" dirty="0" smtClean="0"/>
                        <a:t>Moderne talen-wiskunde</a:t>
                      </a:r>
                    </a:p>
                    <a:p>
                      <a:r>
                        <a:rPr lang="nl-BE" sz="1400" dirty="0" smtClean="0"/>
                        <a:t>Wetenschappen-wiskunde</a:t>
                      </a:r>
                    </a:p>
                    <a:p>
                      <a:r>
                        <a:rPr lang="nl-BE" sz="1400" dirty="0" smtClean="0"/>
                        <a:t>Rudolf Steinerpedagogie</a:t>
                      </a:r>
                    </a:p>
                    <a:p>
                      <a:r>
                        <a:rPr lang="nl-BE" sz="1400" dirty="0" err="1" smtClean="0"/>
                        <a:t>Yeshiva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SPORT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Sportwetenschappen</a:t>
                      </a:r>
                    </a:p>
                    <a:p>
                      <a:r>
                        <a:rPr lang="nl-BE" sz="1400" dirty="0" smtClean="0"/>
                        <a:t>Wetenschappen-topsport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Sportwetenschappen</a:t>
                      </a:r>
                    </a:p>
                    <a:p>
                      <a:r>
                        <a:rPr lang="nl-BE" sz="1400" dirty="0" smtClean="0"/>
                        <a:t>Moderne talen-topsport</a:t>
                      </a:r>
                    </a:p>
                    <a:p>
                      <a:r>
                        <a:rPr lang="nl-BE" sz="1400" dirty="0" smtClean="0"/>
                        <a:t>Wetenschappen-topsport</a:t>
                      </a:r>
                    </a:p>
                    <a:p>
                      <a:r>
                        <a:rPr lang="nl-BE" sz="1400" dirty="0" smtClean="0"/>
                        <a:t>Wiskunde-topsport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61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1143000"/>
          </a:xfrm>
        </p:spPr>
        <p:txBody>
          <a:bodyPr lIns="92075" tIns="46038" rIns="92075" bIns="46038" anchorCtr="0"/>
          <a:lstStyle/>
          <a:p>
            <a:pPr algn="l" eaLnBrk="1" hangingPunct="1">
              <a:defRPr/>
            </a:pPr>
            <a:r>
              <a:rPr lang="fr-BE" b="1" smtClean="0">
                <a:solidFill>
                  <a:schemeClr val="tx1"/>
                </a:solidFill>
              </a:rPr>
              <a:t>Structuur secundair onderwijs</a:t>
            </a:r>
          </a:p>
        </p:txBody>
      </p:sp>
      <p:graphicFrame>
        <p:nvGraphicFramePr>
          <p:cNvPr id="36864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638537"/>
              </p:ext>
            </p:extLst>
          </p:nvPr>
        </p:nvGraphicFramePr>
        <p:xfrm>
          <a:off x="179512" y="1873250"/>
          <a:ext cx="8420101" cy="4532314"/>
        </p:xfrm>
        <a:graphic>
          <a:graphicData uri="http://schemas.openxmlformats.org/drawingml/2006/table">
            <a:tbl>
              <a:tblPr/>
              <a:tblGrid>
                <a:gridCol w="5984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68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5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270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4128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5879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2858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4450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0826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04767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28583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749243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1154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III</a:t>
                      </a:r>
                      <a:endParaRPr kumimoji="0" lang="nl-NL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5</a:t>
                      </a:r>
                      <a:endParaRPr kumimoji="0" lang="nl-NL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nl-B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ASO</a:t>
                      </a:r>
                      <a:endParaRPr kumimoji="0" lang="nl-NL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nl-B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TSO</a:t>
                      </a:r>
                      <a:endParaRPr kumimoji="0" lang="nl-N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nl-B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KSO</a:t>
                      </a:r>
                      <a:endParaRPr kumimoji="0" 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nl-B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BSO</a:t>
                      </a:r>
                      <a:endParaRPr kumimoji="0" lang="nl-N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nl-B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fr-B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fr-B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</a:t>
                      </a:r>
                      <a:endParaRPr kumimoji="0" lang="nl-N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nl-B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U</a:t>
                      </a:r>
                      <a:endParaRPr kumimoji="0" lang="nl-N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nl-B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</a:t>
                      </a:r>
                      <a:endParaRPr kumimoji="0" lang="nl-N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204"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nl-BE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marL="91433" marR="91433" marT="45724" marB="4572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11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II</a:t>
                      </a:r>
                      <a:endParaRPr kumimoji="0" lang="nl-NL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3</a:t>
                      </a:r>
                      <a:endParaRPr kumimoji="0" lang="nl-NL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nl-B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ASO</a:t>
                      </a:r>
                      <a:endParaRPr kumimoji="0" lang="nl-N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nl-B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TSO</a:t>
                      </a:r>
                      <a:endParaRPr kumimoji="0" lang="nl-N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nl-B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KSO</a:t>
                      </a:r>
                      <a:endParaRPr kumimoji="0" lang="nl-N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nl-B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BSO</a:t>
                      </a:r>
                      <a:endParaRPr kumimoji="0" lang="nl-N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nl-B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8204"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nl-BE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marL="91433" marR="91433" marT="45724" marB="4572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30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I</a:t>
                      </a:r>
                      <a:endParaRPr kumimoji="0" lang="nl-NL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 1</a:t>
                      </a:r>
                      <a:endParaRPr kumimoji="0" lang="nl-NL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nl-B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nl-BE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</a:t>
                      </a:r>
                      <a:r>
                        <a:rPr kumimoji="0" lang="nl-B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leerjaar 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  <a:r>
                        <a:rPr kumimoji="0" lang="nl-BE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ste</a:t>
                      </a:r>
                      <a:r>
                        <a:rPr kumimoji="0" lang="nl-B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leerjaar A</a:t>
                      </a:r>
                      <a:endParaRPr kumimoji="0" lang="nl-NL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nl-B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1B</a:t>
                      </a:r>
                      <a:endParaRPr kumimoji="0" lang="nl-NL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nl-B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8747" name="Text Box 107"/>
          <p:cNvSpPr txBox="1">
            <a:spLocks noChangeArrowheads="1"/>
          </p:cNvSpPr>
          <p:nvPr/>
        </p:nvSpPr>
        <p:spPr bwMode="auto">
          <a:xfrm>
            <a:off x="1752600" y="1143000"/>
            <a:ext cx="1600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400" b="1"/>
              <a:t>Theorie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400" b="1"/>
              <a:t>Verder studeren HO of univ.</a:t>
            </a:r>
            <a:endParaRPr lang="nl-NL" altLang="nl-BE" sz="1400" b="1"/>
          </a:p>
        </p:txBody>
      </p:sp>
      <p:sp>
        <p:nvSpPr>
          <p:cNvPr id="368748" name="Text Box 108"/>
          <p:cNvSpPr txBox="1">
            <a:spLocks noChangeArrowheads="1"/>
          </p:cNvSpPr>
          <p:nvPr/>
        </p:nvSpPr>
        <p:spPr bwMode="auto">
          <a:xfrm>
            <a:off x="3733800" y="1219200"/>
            <a:ext cx="25908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nl-BE" altLang="nl-BE" sz="1400" b="1"/>
              <a:t>Theorie en Praktijk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nl-BE" altLang="nl-BE" sz="1400" b="1"/>
              <a:t>Verder studeren of werken</a:t>
            </a:r>
            <a:endParaRPr lang="nl-NL" altLang="nl-BE" sz="1400" b="1"/>
          </a:p>
        </p:txBody>
      </p:sp>
      <p:sp>
        <p:nvSpPr>
          <p:cNvPr id="368749" name="Text Box 109"/>
          <p:cNvSpPr txBox="1">
            <a:spLocks noChangeArrowheads="1"/>
          </p:cNvSpPr>
          <p:nvPr/>
        </p:nvSpPr>
        <p:spPr bwMode="auto">
          <a:xfrm>
            <a:off x="6553200" y="1219200"/>
            <a:ext cx="10668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nl-BE" altLang="nl-BE" sz="1400" b="1"/>
              <a:t>Praktijk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nl-BE" altLang="nl-BE" sz="1400" b="1"/>
              <a:t>Werken</a:t>
            </a:r>
            <a:endParaRPr lang="nl-NL" altLang="nl-BE" sz="1400" b="1"/>
          </a:p>
        </p:txBody>
      </p:sp>
    </p:spTree>
    <p:extLst>
      <p:ext uri="{BB962C8B-B14F-4D97-AF65-F5344CB8AC3E}">
        <p14:creationId xmlns:p14="http://schemas.microsoft.com/office/powerpoint/2010/main" val="13036854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Krachtlijnen:</a:t>
            </a:r>
          </a:p>
          <a:p>
            <a:endParaRPr lang="nl-BE" dirty="0"/>
          </a:p>
          <a:p>
            <a:pPr lvl="1"/>
            <a:r>
              <a:rPr lang="nl-BE" dirty="0" smtClean="0"/>
              <a:t>Brede eerste graad / vernieuwd 1</a:t>
            </a:r>
            <a:r>
              <a:rPr lang="nl-BE" baseline="30000" dirty="0" smtClean="0"/>
              <a:t>ste</a:t>
            </a:r>
            <a:r>
              <a:rPr lang="nl-BE" dirty="0" smtClean="0"/>
              <a:t> leerjaar A en B</a:t>
            </a:r>
          </a:p>
          <a:p>
            <a:pPr lvl="1"/>
            <a:endParaRPr lang="nl-BE" dirty="0"/>
          </a:p>
          <a:p>
            <a:pPr lvl="1"/>
            <a:r>
              <a:rPr lang="nl-BE" dirty="0" smtClean="0"/>
              <a:t>Vernieuwd studieaanbod in de tweede en derde graad, vanaf schooljaar 2021-2022</a:t>
            </a:r>
          </a:p>
          <a:p>
            <a:pPr lvl="1"/>
            <a:endParaRPr lang="nl-BE" dirty="0"/>
          </a:p>
          <a:p>
            <a:pPr lvl="1"/>
            <a:r>
              <a:rPr lang="nl-BE" dirty="0" smtClean="0"/>
              <a:t>Samenwerking tussen scholen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Modernisering van het SO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909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 smtClean="0"/>
              <a:t>“Brede eerste graad”</a:t>
            </a:r>
          </a:p>
          <a:p>
            <a:endParaRPr lang="nl-BE" dirty="0"/>
          </a:p>
          <a:p>
            <a:pPr lvl="1"/>
            <a:r>
              <a:rPr lang="nl-BE" dirty="0" smtClean="0"/>
              <a:t>Observerend en oriënterend ! </a:t>
            </a:r>
          </a:p>
          <a:p>
            <a:pPr marL="301943" lvl="1" indent="0">
              <a:buNone/>
            </a:pPr>
            <a:r>
              <a:rPr lang="nl-BE" dirty="0" smtClean="0"/>
              <a:t> </a:t>
            </a:r>
          </a:p>
          <a:p>
            <a:pPr lvl="1"/>
            <a:r>
              <a:rPr lang="nl-BE" dirty="0" smtClean="0"/>
              <a:t>Niet meer denken in termen van “het College”, “het VTI”, “het technisch atheneum”, …</a:t>
            </a:r>
          </a:p>
          <a:p>
            <a:pPr lvl="1"/>
            <a:endParaRPr lang="nl-BE" dirty="0"/>
          </a:p>
          <a:p>
            <a:pPr lvl="1"/>
            <a:r>
              <a:rPr lang="nl-BE" dirty="0" smtClean="0"/>
              <a:t>Leerlingen nemen een gezamenlijke start met verschillende keuzemogelijkheden</a:t>
            </a:r>
          </a:p>
          <a:p>
            <a:pPr lvl="1"/>
            <a:endParaRPr lang="nl-BE" dirty="0"/>
          </a:p>
          <a:p>
            <a:pPr lvl="1"/>
            <a:r>
              <a:rPr lang="nl-BE" dirty="0" smtClean="0"/>
              <a:t>Van belang: studiekeuze op het einde van het 2</a:t>
            </a:r>
            <a:r>
              <a:rPr lang="nl-BE" baseline="30000" dirty="0" smtClean="0"/>
              <a:t>de</a:t>
            </a:r>
            <a:r>
              <a:rPr lang="nl-BE" dirty="0" smtClean="0"/>
              <a:t> jaar !  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Andere “denkwijze”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0325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“Trapsgewijze” vernieuwing</a:t>
            </a:r>
          </a:p>
          <a:p>
            <a:endParaRPr lang="nl-BE" dirty="0"/>
          </a:p>
          <a:p>
            <a:r>
              <a:rPr lang="nl-BE" dirty="0" smtClean="0"/>
              <a:t>Vanaf 1 september 2019 : </a:t>
            </a:r>
            <a:r>
              <a:rPr lang="nl-BE" b="1" dirty="0" smtClean="0"/>
              <a:t>enkel 1</a:t>
            </a:r>
            <a:r>
              <a:rPr lang="nl-BE" b="1" baseline="30000" dirty="0" smtClean="0"/>
              <a:t>ste</a:t>
            </a:r>
            <a:r>
              <a:rPr lang="nl-BE" b="1" dirty="0" smtClean="0"/>
              <a:t> jaar (1A en 1B)</a:t>
            </a:r>
          </a:p>
          <a:p>
            <a:endParaRPr lang="nl-BE" b="1" dirty="0"/>
          </a:p>
          <a:p>
            <a:r>
              <a:rPr lang="nl-BE" dirty="0" smtClean="0"/>
              <a:t>Schooljaar 2020-2021: 2</a:t>
            </a:r>
            <a:r>
              <a:rPr lang="nl-BE" baseline="30000" dirty="0" smtClean="0"/>
              <a:t>de</a:t>
            </a:r>
            <a:r>
              <a:rPr lang="nl-BE" dirty="0" smtClean="0"/>
              <a:t> jaar (2A en 2B)</a:t>
            </a:r>
          </a:p>
          <a:p>
            <a:endParaRPr lang="nl-BE" dirty="0"/>
          </a:p>
          <a:p>
            <a:r>
              <a:rPr lang="nl-BE" dirty="0" smtClean="0"/>
              <a:t>Schooljaar 2021-2022: 3</a:t>
            </a:r>
            <a:r>
              <a:rPr lang="nl-BE" baseline="30000" dirty="0" smtClean="0"/>
              <a:t>de</a:t>
            </a:r>
            <a:r>
              <a:rPr lang="nl-BE" dirty="0" smtClean="0"/>
              <a:t> jaar</a:t>
            </a:r>
          </a:p>
          <a:p>
            <a:endParaRPr lang="nl-BE" dirty="0"/>
          </a:p>
          <a:p>
            <a:r>
              <a:rPr lang="nl-BE" dirty="0" smtClean="0"/>
              <a:t>… 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Modernisering van het SO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5047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nl-BE" dirty="0" smtClean="0"/>
          </a:p>
          <a:p>
            <a:r>
              <a:rPr lang="nl-BE" dirty="0" smtClean="0"/>
              <a:t>Getuigschrift basisonderwijs:</a:t>
            </a:r>
          </a:p>
          <a:p>
            <a:pPr lvl="1"/>
            <a:r>
              <a:rPr lang="nl-BE" b="1" dirty="0" smtClean="0"/>
              <a:t>Enkel inschrijven in 1A</a:t>
            </a:r>
          </a:p>
          <a:p>
            <a:pPr lvl="1"/>
            <a:r>
              <a:rPr lang="nl-BE" b="1" dirty="0" smtClean="0"/>
              <a:t>Doorheen het schooljaar -&gt; mogelijkheid om over te stappen naar 1B</a:t>
            </a:r>
            <a:endParaRPr lang="nl-BE" b="1" dirty="0"/>
          </a:p>
          <a:p>
            <a:endParaRPr lang="nl-BE" dirty="0" smtClean="0"/>
          </a:p>
          <a:p>
            <a:r>
              <a:rPr lang="nl-BE" dirty="0" smtClean="0"/>
              <a:t>Indien geen getuigschrift basisonderwijs:</a:t>
            </a:r>
          </a:p>
          <a:p>
            <a:pPr lvl="1"/>
            <a:r>
              <a:rPr lang="nl-BE" b="1" dirty="0" smtClean="0"/>
              <a:t>Enkel inschrijven in 1B</a:t>
            </a:r>
          </a:p>
          <a:p>
            <a:pPr lvl="1"/>
            <a:r>
              <a:rPr lang="nl-BE" b="1" dirty="0" smtClean="0"/>
              <a:t>Overstappen naar 1A tijdens het schooljaar -&gt; niet meer mogelijk</a:t>
            </a:r>
          </a:p>
          <a:p>
            <a:pPr lvl="1"/>
            <a:r>
              <a:rPr lang="nl-BE" b="1" dirty="0" smtClean="0"/>
              <a:t>Getuigschrift lager onderwijs na 1B met vrucht geslaagd!</a:t>
            </a:r>
            <a:endParaRPr lang="nl-BE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Getuigschriften basisonderwijs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0486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Het “lesrooster” bestaat uit 2 onderdelen:</a:t>
            </a:r>
          </a:p>
          <a:p>
            <a:endParaRPr lang="nl-BE" dirty="0"/>
          </a:p>
          <a:p>
            <a:pPr lvl="1"/>
            <a:r>
              <a:rPr lang="nl-BE" dirty="0" smtClean="0"/>
              <a:t>ALGEMENE VORMING = 27 uur/week in 1A en 1B</a:t>
            </a:r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KEUZEGEDEELTE = 5uur/week in 1A en 1B</a:t>
            </a:r>
          </a:p>
          <a:p>
            <a:pPr lvl="1"/>
            <a:endParaRPr lang="nl-BE" dirty="0"/>
          </a:p>
          <a:p>
            <a:pPr lvl="1"/>
            <a:r>
              <a:rPr lang="nl-BE" dirty="0" smtClean="0"/>
              <a:t>TOTAAL = 32 uur/week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Lessenpakket in 1A en 1B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110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Doel:</a:t>
            </a:r>
          </a:p>
          <a:p>
            <a:endParaRPr lang="nl-BE" dirty="0"/>
          </a:p>
          <a:p>
            <a:pPr lvl="1"/>
            <a:r>
              <a:rPr lang="nl-BE" dirty="0" smtClean="0"/>
              <a:t>Versterken van de algemene vorming -&gt; ook in de “B-stroom”</a:t>
            </a:r>
          </a:p>
          <a:p>
            <a:pPr lvl="1"/>
            <a:endParaRPr lang="nl-BE" dirty="0"/>
          </a:p>
          <a:p>
            <a:pPr lvl="1"/>
            <a:r>
              <a:rPr lang="nl-BE" dirty="0" smtClean="0"/>
              <a:t>27 uur algemene vorming =  voor alle leerlingen (in 1A en 1B) hetzelfde (‘gemeenschappelijk’)</a:t>
            </a:r>
            <a:endParaRPr lang="nl-BE" dirty="0"/>
          </a:p>
          <a:p>
            <a:pPr lvl="1"/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Algemene vorming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1747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>
            <a:normAutofit fontScale="92500" lnSpcReduction="10000"/>
          </a:bodyPr>
          <a:lstStyle/>
          <a:p>
            <a:endParaRPr lang="nl-BE" dirty="0" smtClean="0"/>
          </a:p>
          <a:p>
            <a:r>
              <a:rPr lang="nl-BE" sz="2600" dirty="0" smtClean="0">
                <a:solidFill>
                  <a:srgbClr val="C00000"/>
                </a:solidFill>
              </a:rPr>
              <a:t>Samenwerking</a:t>
            </a:r>
            <a:r>
              <a:rPr lang="nl-BE" sz="2600" dirty="0" smtClean="0"/>
              <a:t> met en ondersteuning van de school</a:t>
            </a:r>
          </a:p>
          <a:p>
            <a:endParaRPr lang="nl-BE" sz="2600" dirty="0"/>
          </a:p>
          <a:p>
            <a:r>
              <a:rPr lang="nl-BE" sz="2600" dirty="0" smtClean="0">
                <a:solidFill>
                  <a:srgbClr val="C00000"/>
                </a:solidFill>
              </a:rPr>
              <a:t>Informatieopdracht</a:t>
            </a:r>
            <a:r>
              <a:rPr lang="nl-BE" sz="2600" dirty="0" smtClean="0"/>
              <a:t>: leerlingen en ouders</a:t>
            </a:r>
          </a:p>
          <a:p>
            <a:endParaRPr lang="nl-BE" sz="2600" dirty="0"/>
          </a:p>
          <a:p>
            <a:r>
              <a:rPr lang="nl-BE" sz="2600" dirty="0" smtClean="0"/>
              <a:t>Aandacht voor de </a:t>
            </a:r>
            <a:r>
              <a:rPr lang="nl-BE" sz="2600" dirty="0" smtClean="0">
                <a:solidFill>
                  <a:srgbClr val="C00000"/>
                </a:solidFill>
              </a:rPr>
              <a:t>“twijfel”-leerlingen/moeilijke keuzes</a:t>
            </a:r>
          </a:p>
          <a:p>
            <a:endParaRPr lang="nl-BE" sz="2600" dirty="0"/>
          </a:p>
          <a:p>
            <a:r>
              <a:rPr lang="nl-BE" sz="2600" dirty="0" smtClean="0"/>
              <a:t>Ingaan op individuele vragen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dirty="0" smtClean="0"/>
              <a:t>KEUZEBEGELEIDING door CLB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4338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AV  (basisvakken)-&gt; volgens leerplannen voor de A en B-stroom </a:t>
            </a:r>
          </a:p>
          <a:p>
            <a:endParaRPr lang="nl-BE" dirty="0"/>
          </a:p>
          <a:p>
            <a:pPr lvl="1"/>
            <a:r>
              <a:rPr lang="nl-BE" dirty="0" smtClean="0"/>
              <a:t>BASISDOELEN = voor alle leerlingen (volgens keuze 1A of 1B)</a:t>
            </a:r>
          </a:p>
          <a:p>
            <a:pPr lvl="1"/>
            <a:endParaRPr lang="nl-BE" dirty="0"/>
          </a:p>
          <a:p>
            <a:pPr lvl="1"/>
            <a:r>
              <a:rPr lang="nl-BE" dirty="0" smtClean="0"/>
              <a:t>VERDIEPENDE EN VERBREDENDE DOELEN = “om leerlingen uit te dagen”  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Voor elke leerling dezelfde leerstof ?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1971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BE" dirty="0" smtClean="0"/>
              <a:t>Keuze tussen 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		→</a:t>
            </a:r>
            <a:r>
              <a:rPr lang="nl-BE" dirty="0" smtClean="0"/>
              <a:t>BASIS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	</a:t>
            </a: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nl-BE" dirty="0" smtClean="0"/>
              <a:t>BASIS met VERDIEPING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BASISVORMING</a:t>
            </a:r>
            <a:br>
              <a:rPr lang="nl-BE" dirty="0" smtClean="0"/>
            </a:br>
            <a:r>
              <a:rPr lang="nl-BE" dirty="0" smtClean="0"/>
              <a:t>A-stroom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1115616" y="213285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/>
              <a:t>Belangrijke begrippen </a:t>
            </a:r>
            <a:endParaRPr lang="nl-BE" sz="2800" b="1" dirty="0"/>
          </a:p>
        </p:txBody>
      </p:sp>
    </p:spTree>
    <p:extLst>
      <p:ext uri="{BB962C8B-B14F-4D97-AF65-F5344CB8AC3E}">
        <p14:creationId xmlns:p14="http://schemas.microsoft.com/office/powerpoint/2010/main" val="48722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Autofit/>
          </a:bodyPr>
          <a:lstStyle/>
          <a:p>
            <a:r>
              <a:rPr lang="nl-BE" sz="2800" dirty="0" smtClean="0"/>
              <a:t>Lessentabel algemene vorming in 1A</a:t>
            </a:r>
            <a:endParaRPr lang="nl-BE" sz="2800" dirty="0"/>
          </a:p>
        </p:txBody>
      </p:sp>
      <p:graphicFrame>
        <p:nvGraphicFramePr>
          <p:cNvPr id="6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05551"/>
              </p:ext>
            </p:extLst>
          </p:nvPr>
        </p:nvGraphicFramePr>
        <p:xfrm>
          <a:off x="611560" y="980728"/>
          <a:ext cx="8229601" cy="573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7379">
                  <a:extLst>
                    <a:ext uri="{9D8B030D-6E8A-4147-A177-3AD203B41FA5}">
                      <a16:colId xmlns="" xmlns:a16="http://schemas.microsoft.com/office/drawing/2014/main" val="865182898"/>
                    </a:ext>
                  </a:extLst>
                </a:gridCol>
                <a:gridCol w="2636111">
                  <a:extLst>
                    <a:ext uri="{9D8B030D-6E8A-4147-A177-3AD203B41FA5}">
                      <a16:colId xmlns="" xmlns:a16="http://schemas.microsoft.com/office/drawing/2014/main" val="2199407888"/>
                    </a:ext>
                  </a:extLst>
                </a:gridCol>
                <a:gridCol w="26361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9680">
                <a:tc>
                  <a:txBody>
                    <a:bodyPr/>
                    <a:lstStyle/>
                    <a:p>
                      <a:r>
                        <a:rPr lang="nl-BE" i="1" dirty="0" smtClean="0"/>
                        <a:t>VAK</a:t>
                      </a:r>
                      <a:endParaRPr lang="nl-BE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i="1" dirty="0" smtClean="0"/>
                        <a:t>Lesuren Vrij Onderwijs</a:t>
                      </a:r>
                      <a:endParaRPr lang="nl-BE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i="1" dirty="0" smtClean="0"/>
                        <a:t>Lesuren GO -onderwijs</a:t>
                      </a:r>
                      <a:endParaRPr lang="nl-BE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2318920"/>
                  </a:ext>
                </a:extLst>
              </a:tr>
              <a:tr h="319926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Geschiedenis</a:t>
                      </a:r>
                      <a:endParaRPr lang="nl-B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1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1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59132830"/>
                  </a:ext>
                </a:extLst>
              </a:tr>
              <a:tr h="319926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Godsdienst</a:t>
                      </a:r>
                      <a:endParaRPr lang="nl-B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2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2 (zedenleer)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6722645"/>
                  </a:ext>
                </a:extLst>
              </a:tr>
              <a:tr h="319926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Lichamelijke opvoeding</a:t>
                      </a:r>
                      <a:endParaRPr lang="nl-B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2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2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07919172"/>
                  </a:ext>
                </a:extLst>
              </a:tr>
              <a:tr h="319926">
                <a:tc>
                  <a:txBody>
                    <a:bodyPr/>
                    <a:lstStyle/>
                    <a:p>
                      <a:r>
                        <a:rPr lang="nl-BE" sz="1200" dirty="0" smtClean="0">
                          <a:solidFill>
                            <a:srgbClr val="FF0000"/>
                          </a:solidFill>
                        </a:rPr>
                        <a:t>Mens en samenleving</a:t>
                      </a:r>
                      <a:endParaRPr lang="nl-B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nl-BE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13465335"/>
                  </a:ext>
                </a:extLst>
              </a:tr>
              <a:tr h="901566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Moderne vreemde talen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200" dirty="0" smtClean="0">
                          <a:solidFill>
                            <a:srgbClr val="FF0000"/>
                          </a:solidFill>
                        </a:rPr>
                        <a:t>Engels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200" dirty="0" smtClean="0"/>
                        <a:t>Frans</a:t>
                      </a:r>
                      <a:endParaRPr lang="nl-B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4</a:t>
                      </a:r>
                    </a:p>
                    <a:p>
                      <a:r>
                        <a:rPr lang="nl-BE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  <a:p>
                      <a:r>
                        <a:rPr lang="nl-BE" sz="1400" dirty="0" smtClean="0"/>
                        <a:t>3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5</a:t>
                      </a:r>
                    </a:p>
                    <a:p>
                      <a:r>
                        <a:rPr lang="nl-BE" sz="1400" dirty="0" smtClean="0"/>
                        <a:t>2</a:t>
                      </a:r>
                    </a:p>
                    <a:p>
                      <a:r>
                        <a:rPr lang="nl-BE" sz="1400" dirty="0" smtClean="0"/>
                        <a:t>3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53741895"/>
                  </a:ext>
                </a:extLst>
              </a:tr>
              <a:tr h="286314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Nederlands</a:t>
                      </a:r>
                      <a:endParaRPr lang="nl-B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4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5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08911104"/>
                  </a:ext>
                </a:extLst>
              </a:tr>
              <a:tr h="319926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Wiskunde</a:t>
                      </a:r>
                      <a:endParaRPr lang="nl-B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4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5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35060383"/>
                  </a:ext>
                </a:extLst>
              </a:tr>
              <a:tr h="319926">
                <a:tc>
                  <a:txBody>
                    <a:bodyPr/>
                    <a:lstStyle/>
                    <a:p>
                      <a:r>
                        <a:rPr lang="nl-BE" sz="1200" dirty="0" smtClean="0">
                          <a:solidFill>
                            <a:srgbClr val="FF0000"/>
                          </a:solidFill>
                        </a:rPr>
                        <a:t>Muziek</a:t>
                      </a:r>
                      <a:endParaRPr lang="nl-B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nl-BE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nl-BE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86636484"/>
                  </a:ext>
                </a:extLst>
              </a:tr>
              <a:tr h="319926">
                <a:tc>
                  <a:txBody>
                    <a:bodyPr/>
                    <a:lstStyle/>
                    <a:p>
                      <a:r>
                        <a:rPr lang="nl-BE" sz="1200" dirty="0" smtClean="0">
                          <a:solidFill>
                            <a:srgbClr val="FF0000"/>
                          </a:solidFill>
                        </a:rPr>
                        <a:t>Beeld</a:t>
                      </a:r>
                      <a:endParaRPr lang="nl-B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nl-BE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nl-BE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20078222"/>
                  </a:ext>
                </a:extLst>
              </a:tr>
              <a:tr h="319926">
                <a:tc>
                  <a:txBody>
                    <a:bodyPr/>
                    <a:lstStyle/>
                    <a:p>
                      <a:r>
                        <a:rPr lang="nl-BE" sz="1200" i="1" dirty="0" smtClean="0">
                          <a:solidFill>
                            <a:srgbClr val="FF0000"/>
                          </a:solidFill>
                        </a:rPr>
                        <a:t>Of Beeld &amp; muziek</a:t>
                      </a:r>
                      <a:endParaRPr lang="nl-BE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nl-BE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nl-BE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17613380"/>
                  </a:ext>
                </a:extLst>
              </a:tr>
              <a:tr h="319926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Techniek</a:t>
                      </a:r>
                      <a:endParaRPr lang="nl-B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2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2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19231550"/>
                  </a:ext>
                </a:extLst>
              </a:tr>
              <a:tr h="319926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Natuurwetenschappen</a:t>
                      </a:r>
                      <a:endParaRPr lang="nl-B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2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1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1833188"/>
                  </a:ext>
                </a:extLst>
              </a:tr>
              <a:tr h="319926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Aardrijkskunde</a:t>
                      </a:r>
                      <a:endParaRPr lang="nl-B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2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2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42472216"/>
                  </a:ext>
                </a:extLst>
              </a:tr>
              <a:tr h="319926">
                <a:tc>
                  <a:txBody>
                    <a:bodyPr/>
                    <a:lstStyle/>
                    <a:p>
                      <a:r>
                        <a:rPr lang="nl-BE" sz="1200" i="1" dirty="0" smtClean="0"/>
                        <a:t>Of wetenschappen &amp; techniek</a:t>
                      </a:r>
                      <a:endParaRPr lang="nl-BE" sz="12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6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5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89665480"/>
                  </a:ext>
                </a:extLst>
              </a:tr>
              <a:tr h="319926">
                <a:tc>
                  <a:txBody>
                    <a:bodyPr/>
                    <a:lstStyle/>
                    <a:p>
                      <a:r>
                        <a:rPr lang="nl-BE" sz="1200" b="1" dirty="0" smtClean="0"/>
                        <a:t>TOTAAL</a:t>
                      </a:r>
                      <a:endParaRPr lang="nl-BE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1" dirty="0" smtClean="0"/>
                        <a:t>27</a:t>
                      </a:r>
                      <a:endParaRPr lang="nl-B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1" dirty="0" smtClean="0"/>
                        <a:t>27</a:t>
                      </a:r>
                      <a:endParaRPr lang="nl-B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88947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04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pPr marL="0" indent="0" algn="ctr">
              <a:buNone/>
            </a:pPr>
            <a:r>
              <a:rPr lang="nl-BE" dirty="0" smtClean="0"/>
              <a:t>5 uur </a:t>
            </a:r>
          </a:p>
          <a:p>
            <a:pPr marL="0" indent="0" algn="ctr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	4 uur					1 uur	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sz="1800" dirty="0" smtClean="0"/>
              <a:t>Keuze					Remediëring, 						verdieping, 						inhaallessen, 						contactuur, …</a:t>
            </a:r>
            <a:endParaRPr lang="nl-BE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KEUZEPAKETTEN in 1A en 1B </a:t>
            </a:r>
            <a:endParaRPr lang="nl-BE" dirty="0"/>
          </a:p>
        </p:txBody>
      </p:sp>
      <p:sp>
        <p:nvSpPr>
          <p:cNvPr id="4" name="Pijl-links en -rechts 3"/>
          <p:cNvSpPr/>
          <p:nvPr/>
        </p:nvSpPr>
        <p:spPr>
          <a:xfrm>
            <a:off x="3763906" y="4077072"/>
            <a:ext cx="1616188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20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67833" y="1988840"/>
            <a:ext cx="7408333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/>
              <a:t>= Richtlijnen vanuit de overheid:</a:t>
            </a:r>
          </a:p>
          <a:p>
            <a:pPr marL="0" indent="0">
              <a:buNone/>
            </a:pPr>
            <a:endParaRPr lang="nl-B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BE" sz="2000" dirty="0" smtClean="0"/>
              <a:t>Technologie/Techniek </a:t>
            </a:r>
            <a:r>
              <a:rPr lang="nl-BE" sz="1600" dirty="0" smtClean="0"/>
              <a:t>(hout, voeding, ..praktijkgericht !)</a:t>
            </a:r>
            <a:endParaRPr lang="nl-BE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BE" sz="2000" dirty="0" smtClean="0"/>
              <a:t>Wiskunde-wetenschappen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2000" dirty="0" smtClean="0"/>
              <a:t>Kunst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2000" dirty="0" smtClean="0"/>
              <a:t>Economie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2000" dirty="0" smtClean="0"/>
              <a:t>Nederlands (anderstaligen)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2000" dirty="0" smtClean="0"/>
              <a:t>Moderne vreemde talen (Frans en Engels)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2000" dirty="0" smtClean="0"/>
              <a:t>Klassieke talen (Latijn en Grieks)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2000" dirty="0" smtClean="0"/>
              <a:t>Sociale vorming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2000" dirty="0" smtClean="0"/>
              <a:t>Sport (</a:t>
            </a:r>
            <a:r>
              <a:rPr lang="nl-BE" sz="1600" dirty="0" smtClean="0"/>
              <a:t> NIEUW ! Zowel voor A als B-stroom)</a:t>
            </a:r>
            <a:endParaRPr lang="nl-BE" sz="2000" dirty="0" smtClean="0"/>
          </a:p>
          <a:p>
            <a:endParaRPr lang="nl-BE" dirty="0"/>
          </a:p>
          <a:p>
            <a:pPr lvl="1"/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Het keuzegedeelte in </a:t>
            </a:r>
            <a:r>
              <a:rPr lang="nl-BE" b="1" dirty="0"/>
              <a:t>1</a:t>
            </a:r>
            <a:r>
              <a:rPr lang="nl-BE" b="1" dirty="0" smtClean="0"/>
              <a:t>A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370222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Aangepaste leerstof: herhaling leerstof 5</a:t>
            </a:r>
            <a:r>
              <a:rPr lang="nl-BE" baseline="30000" dirty="0" smtClean="0"/>
              <a:t>de</a:t>
            </a:r>
            <a:r>
              <a:rPr lang="nl-BE" dirty="0" smtClean="0"/>
              <a:t> en 6</a:t>
            </a:r>
            <a:r>
              <a:rPr lang="nl-BE" baseline="30000" dirty="0" smtClean="0"/>
              <a:t>de</a:t>
            </a:r>
            <a:r>
              <a:rPr lang="nl-BE" dirty="0" smtClean="0"/>
              <a:t> leerjaar voor taal en rekenen.</a:t>
            </a:r>
          </a:p>
          <a:p>
            <a:r>
              <a:rPr lang="nl-BE" dirty="0" smtClean="0"/>
              <a:t>Doe-leerlingen</a:t>
            </a:r>
          </a:p>
          <a:p>
            <a:r>
              <a:rPr lang="nl-BE" dirty="0" smtClean="0"/>
              <a:t>Leerlingen met een trager leertempo</a:t>
            </a:r>
          </a:p>
          <a:p>
            <a:r>
              <a:rPr lang="nl-BE" dirty="0" smtClean="0"/>
              <a:t>12-jarigen vanuit het 5</a:t>
            </a:r>
            <a:r>
              <a:rPr lang="nl-BE" baseline="30000" dirty="0" smtClean="0"/>
              <a:t>de</a:t>
            </a:r>
            <a:r>
              <a:rPr lang="nl-BE" dirty="0" smtClean="0"/>
              <a:t> leerjaar</a:t>
            </a:r>
          </a:p>
          <a:p>
            <a:r>
              <a:rPr lang="nl-BE" dirty="0" smtClean="0"/>
              <a:t>Voorbereiding op tweede en derde graad BSO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Het eerste leerjaar B (1B)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431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831774"/>
              </p:ext>
            </p:extLst>
          </p:nvPr>
        </p:nvGraphicFramePr>
        <p:xfrm>
          <a:off x="867569" y="975056"/>
          <a:ext cx="7408863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4351">
                  <a:extLst>
                    <a:ext uri="{9D8B030D-6E8A-4147-A177-3AD203B41FA5}">
                      <a16:colId xmlns="" xmlns:a16="http://schemas.microsoft.com/office/drawing/2014/main" val="663980649"/>
                    </a:ext>
                  </a:extLst>
                </a:gridCol>
                <a:gridCol w="2212256">
                  <a:extLst>
                    <a:ext uri="{9D8B030D-6E8A-4147-A177-3AD203B41FA5}">
                      <a16:colId xmlns="" xmlns:a16="http://schemas.microsoft.com/office/drawing/2014/main" val="4185783226"/>
                    </a:ext>
                  </a:extLst>
                </a:gridCol>
                <a:gridCol w="22122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i="1" dirty="0" smtClean="0"/>
                        <a:t>VAK</a:t>
                      </a:r>
                      <a:endParaRPr lang="nl-BE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i="1" dirty="0" smtClean="0"/>
                        <a:t>Lesuren in Vrij </a:t>
                      </a:r>
                      <a:r>
                        <a:rPr lang="nl-BE" i="1" dirty="0" err="1" smtClean="0"/>
                        <a:t>Ond</a:t>
                      </a:r>
                      <a:endParaRPr lang="nl-BE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i="1" dirty="0" smtClean="0"/>
                        <a:t>Lesuren in GO-</a:t>
                      </a:r>
                      <a:r>
                        <a:rPr lang="nl-BE" i="1" dirty="0" err="1" smtClean="0"/>
                        <a:t>Ond</a:t>
                      </a:r>
                      <a:endParaRPr lang="nl-BE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6022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Godsdienst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2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2 (zedenleer)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31473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Lichamelijke opvoeding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2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2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2748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Maatschappelijke vorming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3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2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25092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Moderne vreemde talen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 smtClean="0">
                          <a:solidFill>
                            <a:srgbClr val="FF0000"/>
                          </a:solidFill>
                        </a:rPr>
                        <a:t>Engels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 smtClean="0"/>
                        <a:t>Frans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3</a:t>
                      </a:r>
                    </a:p>
                    <a:p>
                      <a:r>
                        <a:rPr lang="nl-BE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  <a:p>
                      <a:r>
                        <a:rPr lang="nl-BE" dirty="0" smtClean="0"/>
                        <a:t>2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2</a:t>
                      </a:r>
                    </a:p>
                    <a:p>
                      <a:endParaRPr lang="nl-BE" dirty="0" smtClean="0"/>
                    </a:p>
                    <a:p>
                      <a:r>
                        <a:rPr lang="nl-BE" dirty="0" smtClean="0"/>
                        <a:t>2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09762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Nederlands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4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5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820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Wiskunde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4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4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13168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rgbClr val="FF0000"/>
                          </a:solidFill>
                        </a:rPr>
                        <a:t>Muziek</a:t>
                      </a:r>
                      <a:endParaRPr lang="nl-B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nl-B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7054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rgbClr val="FF0000"/>
                          </a:solidFill>
                        </a:rPr>
                        <a:t>Beeld</a:t>
                      </a:r>
                      <a:endParaRPr lang="nl-B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nl-B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43922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i="1" dirty="0" smtClean="0">
                          <a:solidFill>
                            <a:srgbClr val="FF0000"/>
                          </a:solidFill>
                        </a:rPr>
                        <a:t>Of Beeld &amp; muziek</a:t>
                      </a:r>
                      <a:endParaRPr lang="nl-BE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nl-B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nl-B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9483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Techniek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4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6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42179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rgbClr val="FF0000"/>
                          </a:solidFill>
                        </a:rPr>
                        <a:t>Wetenschappen</a:t>
                      </a:r>
                      <a:endParaRPr lang="nl-B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nl-B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nl-B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05869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i="1" dirty="0" smtClean="0"/>
                        <a:t>Of Wetenschappen &amp; techniek</a:t>
                      </a:r>
                      <a:endParaRPr lang="nl-BE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7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8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89843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TOTAAL</a:t>
                      </a:r>
                      <a:endParaRPr lang="nl-BE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b="1" dirty="0" smtClean="0"/>
                        <a:t>27</a:t>
                      </a:r>
                      <a:endParaRPr lang="nl-BE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b="1" dirty="0" smtClean="0"/>
                        <a:t>27</a:t>
                      </a:r>
                      <a:endParaRPr lang="nl-BE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85606615"/>
                  </a:ext>
                </a:extLst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14408"/>
          </a:xfrm>
        </p:spPr>
        <p:txBody>
          <a:bodyPr>
            <a:normAutofit/>
          </a:bodyPr>
          <a:lstStyle/>
          <a:p>
            <a:r>
              <a:rPr lang="nl-BE" sz="2800" dirty="0" smtClean="0"/>
              <a:t>Lessentabel algemene vorming in 1B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41295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Technologie/Techniek</a:t>
            </a:r>
            <a:r>
              <a:rPr lang="nl-BE" sz="1600" dirty="0" smtClean="0"/>
              <a:t> (landbouw, tuinbouw, voeding, hout, </a:t>
            </a:r>
            <a:r>
              <a:rPr lang="nl-BE" sz="1600" dirty="0" err="1" smtClean="0"/>
              <a:t>enz</a:t>
            </a:r>
            <a:r>
              <a:rPr lang="nl-BE" sz="1600" dirty="0" smtClean="0"/>
              <a:t>)</a:t>
            </a:r>
            <a:endParaRPr lang="nl-BE" dirty="0" smtClean="0"/>
          </a:p>
          <a:p>
            <a:r>
              <a:rPr lang="nl-BE" dirty="0" smtClean="0"/>
              <a:t>Kunst</a:t>
            </a:r>
          </a:p>
          <a:p>
            <a:r>
              <a:rPr lang="nl-BE" dirty="0" smtClean="0"/>
              <a:t>Economie </a:t>
            </a:r>
            <a:r>
              <a:rPr lang="nl-BE" sz="1600" dirty="0" smtClean="0"/>
              <a:t>(kantoor)</a:t>
            </a:r>
            <a:endParaRPr lang="nl-BE" dirty="0" smtClean="0"/>
          </a:p>
          <a:p>
            <a:r>
              <a:rPr lang="nl-BE" dirty="0" smtClean="0"/>
              <a:t>Nederlands (anderstaligen)</a:t>
            </a:r>
          </a:p>
          <a:p>
            <a:r>
              <a:rPr lang="nl-BE" dirty="0" smtClean="0"/>
              <a:t>Sociale vorming </a:t>
            </a:r>
            <a:r>
              <a:rPr lang="nl-BE" sz="1600" dirty="0" smtClean="0"/>
              <a:t>(voeding – verzorging)</a:t>
            </a:r>
            <a:endParaRPr lang="nl-BE" dirty="0" smtClean="0"/>
          </a:p>
          <a:p>
            <a:r>
              <a:rPr lang="nl-BE" dirty="0" smtClean="0"/>
              <a:t>Sport </a:t>
            </a:r>
            <a:r>
              <a:rPr lang="nl-BE" sz="1600" dirty="0" smtClean="0"/>
              <a:t>(NIEUW !)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HET KEUZEGEDEELTE IN 1B 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1115616" y="234888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Aanbod vanuit de Overheid 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15866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331640" y="338328"/>
            <a:ext cx="7355160" cy="498384"/>
          </a:xfrm>
        </p:spPr>
        <p:txBody>
          <a:bodyPr>
            <a:normAutofit fontScale="90000"/>
          </a:bodyPr>
          <a:lstStyle/>
          <a:p>
            <a:pPr algn="l"/>
            <a:r>
              <a:rPr lang="nl-BE" sz="2800" dirty="0" smtClean="0"/>
              <a:t>BASISOPTIES IN 2B </a:t>
            </a:r>
            <a:endParaRPr lang="nl-BE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1331640" y="992923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Aanbod vanuit de Overheid </a:t>
            </a:r>
            <a:endParaRPr lang="nl-BE" sz="2800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898321"/>
              </p:ext>
            </p:extLst>
          </p:nvPr>
        </p:nvGraphicFramePr>
        <p:xfrm>
          <a:off x="683568" y="1672354"/>
          <a:ext cx="828092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404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31854"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chemeClr val="tx1"/>
                          </a:solidFill>
                        </a:rPr>
                        <a:t>STEM-technieken: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b="0" dirty="0" smtClean="0">
                          <a:solidFill>
                            <a:schemeClr val="tx1"/>
                          </a:solidFill>
                        </a:rPr>
                        <a:t>Hout en bouw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b="0" dirty="0" smtClean="0">
                          <a:solidFill>
                            <a:schemeClr val="tx1"/>
                          </a:solidFill>
                        </a:rPr>
                        <a:t>Land- en tuinbouw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b="0" dirty="0" smtClean="0">
                          <a:solidFill>
                            <a:schemeClr val="tx1"/>
                          </a:solidFill>
                        </a:rPr>
                        <a:t>Elektriciteit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b="0" dirty="0" smtClean="0">
                          <a:solidFill>
                            <a:schemeClr val="tx1"/>
                          </a:solidFill>
                        </a:rPr>
                        <a:t>Mechanica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b="0" dirty="0" smtClean="0">
                          <a:solidFill>
                            <a:schemeClr val="tx1"/>
                          </a:solidFill>
                        </a:rPr>
                        <a:t>Zeevisserij en binnenvaart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b="0" dirty="0" smtClean="0">
                          <a:solidFill>
                            <a:schemeClr val="tx1"/>
                          </a:solidFill>
                        </a:rPr>
                        <a:t>Textiel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b="0" dirty="0" smtClean="0">
                          <a:solidFill>
                            <a:schemeClr val="tx1"/>
                          </a:solidFill>
                        </a:rPr>
                        <a:t>Schilderen en decoratie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b="0" dirty="0" smtClean="0">
                          <a:solidFill>
                            <a:schemeClr val="tx1"/>
                          </a:solidFill>
                        </a:rPr>
                        <a:t>Printmedia</a:t>
                      </a:r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chemeClr val="tx1"/>
                          </a:solidFill>
                        </a:rPr>
                        <a:t>Sport</a:t>
                      </a:r>
                      <a:endParaRPr lang="nl-B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00312">
                <a:tc>
                  <a:txBody>
                    <a:bodyPr/>
                    <a:lstStyle/>
                    <a:p>
                      <a:r>
                        <a:rPr lang="nl-BE" b="1" dirty="0" smtClean="0"/>
                        <a:t>Maatschappij en welzijn: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 smtClean="0"/>
                        <a:t>Haar- en schoonheidszorg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 smtClean="0"/>
                        <a:t>Mode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 smtClean="0"/>
                        <a:t>Verzorging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b="1" dirty="0" smtClean="0"/>
                        <a:t>Kunst en creatie</a:t>
                      </a:r>
                      <a:endParaRPr lang="nl-BE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8611">
                <a:tc>
                  <a:txBody>
                    <a:bodyPr/>
                    <a:lstStyle/>
                    <a:p>
                      <a:r>
                        <a:rPr lang="nl-BE" b="1" dirty="0" smtClean="0"/>
                        <a:t>Economie en organisatie</a:t>
                      </a:r>
                      <a:endParaRPr lang="nl-BE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b="1" dirty="0" err="1" smtClean="0">
                          <a:solidFill>
                            <a:srgbClr val="FF0000"/>
                          </a:solidFill>
                        </a:rPr>
                        <a:t>Opstroomoptie</a:t>
                      </a:r>
                      <a:endParaRPr lang="nl-BE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7695">
                <a:tc>
                  <a:txBody>
                    <a:bodyPr/>
                    <a:lstStyle/>
                    <a:p>
                      <a:r>
                        <a:rPr lang="nl-BE" b="1" dirty="0" smtClean="0"/>
                        <a:t>Voeding en horeca: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 smtClean="0"/>
                        <a:t>Bakkerij-slagerij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 smtClean="0"/>
                        <a:t>Restaurant en keuken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68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67833" y="981096"/>
            <a:ext cx="7408333" cy="517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>
                <a:solidFill>
                  <a:srgbClr val="FFFF00"/>
                </a:solidFill>
              </a:rPr>
              <a:t>Aanbod vanuit de overheid</a:t>
            </a:r>
            <a:r>
              <a:rPr lang="nl-BE" dirty="0" smtClean="0"/>
              <a:t>:</a:t>
            </a:r>
          </a:p>
          <a:p>
            <a:pPr marL="0" indent="0">
              <a:buNone/>
            </a:pPr>
            <a:endParaRPr lang="nl-BE" dirty="0" smtClean="0"/>
          </a:p>
          <a:p>
            <a:endParaRPr lang="nl-BE" dirty="0" smtClean="0"/>
          </a:p>
          <a:p>
            <a:pPr lvl="1"/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/>
          </a:bodyPr>
          <a:lstStyle/>
          <a:p>
            <a:r>
              <a:rPr lang="nl-BE" sz="2800" dirty="0" smtClean="0"/>
              <a:t>BASISOPTIES in 2A </a:t>
            </a:r>
            <a:endParaRPr lang="nl-BE" sz="28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42873"/>
              </p:ext>
            </p:extLst>
          </p:nvPr>
        </p:nvGraphicFramePr>
        <p:xfrm>
          <a:off x="755576" y="1493169"/>
          <a:ext cx="8128942" cy="522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4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644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42392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l-BE" dirty="0" smtClean="0">
                          <a:solidFill>
                            <a:schemeClr val="tx1"/>
                          </a:solidFill>
                        </a:rPr>
                        <a:t>Latijn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b="0" dirty="0" smtClean="0">
                          <a:solidFill>
                            <a:schemeClr val="tx1"/>
                          </a:solidFill>
                        </a:rPr>
                        <a:t>Latijn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b="0" dirty="0" smtClean="0">
                          <a:solidFill>
                            <a:schemeClr val="tx1"/>
                          </a:solidFill>
                        </a:rPr>
                        <a:t>Grieks-</a:t>
                      </a:r>
                      <a:r>
                        <a:rPr lang="nl-BE" b="0" dirty="0" err="1" smtClean="0">
                          <a:solidFill>
                            <a:schemeClr val="tx1"/>
                          </a:solidFill>
                        </a:rPr>
                        <a:t>Latijn</a:t>
                      </a:r>
                      <a:r>
                        <a:rPr lang="nl-BE" b="0" dirty="0" err="1" smtClean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nl-BE" dirty="0" err="1" smtClean="0">
                          <a:solidFill>
                            <a:schemeClr val="bg1"/>
                          </a:solidFill>
                        </a:rPr>
                        <a:t>tijn</a:t>
                      </a:r>
                      <a:endParaRPr lang="nl-B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chemeClr val="tx1"/>
                          </a:solidFill>
                        </a:rPr>
                        <a:t>Voeding en horeca</a:t>
                      </a:r>
                      <a:endParaRPr lang="nl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Moderne talen en wetenschappen</a:t>
                      </a:r>
                      <a:endParaRPr lang="nl-BE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b="1" dirty="0" smtClean="0"/>
                        <a:t>Sport</a:t>
                      </a:r>
                      <a:endParaRPr lang="nl-BE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STEM-wetenschappen: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 smtClean="0"/>
                        <a:t>Industriële wetenschappen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 smtClean="0"/>
                        <a:t>Techniek-wetenschappen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b="1" dirty="0" smtClean="0"/>
                        <a:t>Kunst en creatie: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 smtClean="0"/>
                        <a:t>Artistieke vorming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 smtClean="0"/>
                        <a:t>Ballet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 smtClean="0"/>
                        <a:t>Creatie en vormgeving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STEM-technieken: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 smtClean="0"/>
                        <a:t>Mechanica-elektriciteit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 smtClean="0"/>
                        <a:t>Agro en biotechnieken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 smtClean="0"/>
                        <a:t>Bouw- en houttechnieken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 smtClean="0"/>
                        <a:t>Grafische communicatie en media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 smtClean="0"/>
                        <a:t>Maritieme technieken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 smtClean="0"/>
                        <a:t>Textiel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b="1" dirty="0" smtClean="0"/>
                        <a:t>Steiner</a:t>
                      </a:r>
                      <a:endParaRPr lang="nl-BE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Maatschappij en welzijn</a:t>
                      </a:r>
                      <a:endParaRPr lang="nl-BE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b="1" dirty="0" err="1" smtClean="0"/>
                        <a:t>Yeshiva</a:t>
                      </a:r>
                      <a:endParaRPr lang="nl-BE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Economie en organisatie</a:t>
                      </a:r>
                      <a:endParaRPr lang="nl-BE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7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800" dirty="0" smtClean="0"/>
              <a:t>Keuzewerkboek</a:t>
            </a:r>
          </a:p>
          <a:p>
            <a:r>
              <a:rPr lang="nl-BE" sz="2800" dirty="0" smtClean="0"/>
              <a:t>Informatie voor ouders </a:t>
            </a:r>
          </a:p>
          <a:p>
            <a:r>
              <a:rPr lang="nl-BE" sz="2800" dirty="0" smtClean="0"/>
              <a:t>Adviesbespreking met de leerkracht</a:t>
            </a:r>
          </a:p>
          <a:p>
            <a:r>
              <a:rPr lang="nl-BE" sz="2800" dirty="0" err="1" smtClean="0"/>
              <a:t>BaSO</a:t>
            </a:r>
            <a:r>
              <a:rPr lang="nl-BE" sz="2800" dirty="0" smtClean="0"/>
              <a:t>-fiche</a:t>
            </a:r>
          </a:p>
          <a:p>
            <a:r>
              <a:rPr lang="nl-BE" sz="2800" dirty="0" smtClean="0"/>
              <a:t>Individueel oudercontact </a:t>
            </a:r>
            <a:r>
              <a:rPr lang="nl-BE" sz="1600" dirty="0" smtClean="0"/>
              <a:t>(voor paasvakantie)</a:t>
            </a:r>
            <a:endParaRPr lang="nl-BE" sz="2800" dirty="0" smtClean="0"/>
          </a:p>
          <a:p>
            <a:r>
              <a:rPr lang="nl-BE" sz="2800" dirty="0" smtClean="0"/>
              <a:t>Individuele vragen</a:t>
            </a:r>
            <a:endParaRPr lang="nl-BE" sz="2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 smtClean="0"/>
              <a:t>Keuzebegeleiding ? Wat mag je als ouder verwachten ?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144701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Geen B-attest meer na het eerste jaar !!</a:t>
            </a:r>
          </a:p>
          <a:p>
            <a:endParaRPr lang="nl-BE" dirty="0"/>
          </a:p>
          <a:p>
            <a:r>
              <a:rPr lang="nl-BE" dirty="0" smtClean="0"/>
              <a:t>MAAR -&gt; de klassenraad kan wel een A-attest uitspreken </a:t>
            </a:r>
            <a:r>
              <a:rPr lang="nl-BE" b="1" i="1" dirty="0" smtClean="0"/>
              <a:t>met beperking(en)</a:t>
            </a:r>
          </a:p>
          <a:p>
            <a:endParaRPr lang="nl-BE" b="1" i="1" dirty="0"/>
          </a:p>
          <a:p>
            <a:r>
              <a:rPr lang="nl-BE" dirty="0" smtClean="0"/>
              <a:t>School kan ook een verplichte remediëring opleggen </a:t>
            </a:r>
            <a:r>
              <a:rPr lang="nl-BE" dirty="0" err="1" smtClean="0"/>
              <a:t>ifv</a:t>
            </a:r>
            <a:r>
              <a:rPr lang="nl-BE" dirty="0" smtClean="0"/>
              <a:t> de overstap naar het 2</a:t>
            </a:r>
            <a:r>
              <a:rPr lang="nl-BE" baseline="30000" dirty="0" smtClean="0"/>
              <a:t>de</a:t>
            </a:r>
            <a:r>
              <a:rPr lang="nl-BE" dirty="0" smtClean="0"/>
              <a:t> jaar ! 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Attestering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869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67833" y="1700808"/>
            <a:ext cx="7818967" cy="3450696"/>
          </a:xfrm>
        </p:spPr>
        <p:txBody>
          <a:bodyPr>
            <a:noAutofit/>
          </a:bodyPr>
          <a:lstStyle/>
          <a:p>
            <a:r>
              <a:rPr lang="nl-BE" dirty="0" smtClean="0"/>
              <a:t>Vrij onderwijs:</a:t>
            </a:r>
          </a:p>
          <a:p>
            <a:endParaRPr lang="nl-BE" dirty="0"/>
          </a:p>
          <a:p>
            <a:pPr lvl="1"/>
            <a:r>
              <a:rPr lang="nl-BE" sz="2000" dirty="0" smtClean="0"/>
              <a:t>Veurne: Katholiek Secundair Onderwijs regio Veurne-De Panne en Nieuwpoort -&gt; “TALENT-IS”</a:t>
            </a:r>
          </a:p>
          <a:p>
            <a:pPr lvl="1"/>
            <a:r>
              <a:rPr lang="nl-BE" sz="2000" dirty="0"/>
              <a:t>Diksmuide: ‘t SAAM, campus Aloysius en campus </a:t>
            </a:r>
            <a:r>
              <a:rPr lang="nl-BE" sz="2000" dirty="0" err="1"/>
              <a:t>Cardijn</a:t>
            </a:r>
            <a:endParaRPr lang="nl-BE" sz="2000" dirty="0"/>
          </a:p>
          <a:p>
            <a:endParaRPr lang="nl-BE" dirty="0"/>
          </a:p>
          <a:p>
            <a:r>
              <a:rPr lang="nl-BE" dirty="0" smtClean="0"/>
              <a:t>GO! onderwijs:</a:t>
            </a:r>
          </a:p>
          <a:p>
            <a:pPr lvl="1"/>
            <a:r>
              <a:rPr lang="nl-BE" sz="2000" dirty="0" smtClean="0"/>
              <a:t>De </a:t>
            </a:r>
            <a:r>
              <a:rPr lang="nl-BE" sz="2000" dirty="0"/>
              <a:t>P</a:t>
            </a:r>
            <a:r>
              <a:rPr lang="nl-BE" sz="2000" dirty="0" smtClean="0"/>
              <a:t>anne: Atheneum </a:t>
            </a:r>
            <a:r>
              <a:rPr lang="nl-BE" sz="2000" dirty="0" err="1" smtClean="0"/>
              <a:t>Calmeyn</a:t>
            </a:r>
            <a:endParaRPr lang="nl-BE" sz="2000" dirty="0" smtClean="0"/>
          </a:p>
          <a:p>
            <a:pPr lvl="1"/>
            <a:r>
              <a:rPr lang="nl-BE" sz="2000" dirty="0" smtClean="0"/>
              <a:t>Nieuwpoort: Atheneum ‘de Vierboete’</a:t>
            </a:r>
          </a:p>
          <a:p>
            <a:pPr lvl="1"/>
            <a:r>
              <a:rPr lang="nl-BE" sz="2000" dirty="0" smtClean="0"/>
              <a:t>Diksmuide: Technisch </a:t>
            </a:r>
            <a:r>
              <a:rPr lang="nl-BE" sz="2000" dirty="0"/>
              <a:t>A</a:t>
            </a:r>
            <a:r>
              <a:rPr lang="nl-BE" sz="2000" dirty="0" smtClean="0"/>
              <a:t>theneum Diksmuide+ Atheneum Diksmuide</a:t>
            </a:r>
          </a:p>
          <a:p>
            <a:pPr lvl="1"/>
            <a:r>
              <a:rPr lang="nl-BE" sz="2000" dirty="0" smtClean="0"/>
              <a:t>Veurne: Atheneum Veurne</a:t>
            </a:r>
            <a:endParaRPr lang="nl-BE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Aanbod in de regio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839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4392487"/>
          </a:xfrm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= TALENT-IS</a:t>
            </a:r>
          </a:p>
          <a:p>
            <a:endParaRPr lang="nl-BE" dirty="0"/>
          </a:p>
          <a:p>
            <a:r>
              <a:rPr lang="nl-BE" dirty="0" smtClean="0"/>
              <a:t>= </a:t>
            </a:r>
            <a:r>
              <a:rPr lang="nl-BE" dirty="0" err="1" smtClean="0"/>
              <a:t>Keuzepaketten</a:t>
            </a:r>
            <a:r>
              <a:rPr lang="nl-BE" dirty="0" smtClean="0"/>
              <a:t>:</a:t>
            </a:r>
          </a:p>
          <a:p>
            <a:endParaRPr lang="nl-BE" dirty="0"/>
          </a:p>
          <a:p>
            <a:pPr lvl="1"/>
            <a:r>
              <a:rPr lang="nl-BE" u="sng" dirty="0" smtClean="0"/>
              <a:t>FIX:</a:t>
            </a:r>
            <a:r>
              <a:rPr lang="nl-BE" dirty="0" smtClean="0"/>
              <a:t> </a:t>
            </a:r>
          </a:p>
          <a:p>
            <a:pPr lvl="2"/>
            <a:r>
              <a:rPr lang="nl-BE" dirty="0" smtClean="0"/>
              <a:t>1 ‘vast’ keuzepakket gedurende gans het schooljaar</a:t>
            </a:r>
          </a:p>
          <a:p>
            <a:pPr lvl="2"/>
            <a:r>
              <a:rPr lang="nl-BE" dirty="0" smtClean="0"/>
              <a:t>School inschrijving</a:t>
            </a:r>
          </a:p>
          <a:p>
            <a:pPr lvl="1"/>
            <a:endParaRPr lang="nl-BE" dirty="0"/>
          </a:p>
          <a:p>
            <a:pPr lvl="1"/>
            <a:r>
              <a:rPr lang="nl-BE" u="sng" dirty="0" smtClean="0"/>
              <a:t>FLEX</a:t>
            </a:r>
            <a:r>
              <a:rPr lang="nl-BE" dirty="0" smtClean="0"/>
              <a:t>:</a:t>
            </a:r>
          </a:p>
          <a:p>
            <a:pPr lvl="2"/>
            <a:r>
              <a:rPr lang="nl-BE" dirty="0" smtClean="0"/>
              <a:t>2 </a:t>
            </a:r>
            <a:r>
              <a:rPr lang="nl-BE" dirty="0" err="1" smtClean="0"/>
              <a:t>keuzepaketten</a:t>
            </a:r>
            <a:r>
              <a:rPr lang="nl-BE" dirty="0" smtClean="0"/>
              <a:t>, nl. van september tot eind januari en van februari tot einde schooljaar  </a:t>
            </a:r>
          </a:p>
          <a:p>
            <a:pPr lvl="2"/>
            <a:r>
              <a:rPr lang="nl-BE" dirty="0" smtClean="0"/>
              <a:t>School naar keuze  / dinsdagnamiddag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Vrij onderwijs Veurne – De Panne – Nieuwpoort A-stroom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453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1988840"/>
            <a:ext cx="7660373" cy="3960440"/>
          </a:xfrm>
        </p:spPr>
        <p:txBody>
          <a:bodyPr>
            <a:normAutofit/>
          </a:bodyPr>
          <a:lstStyle/>
          <a:p>
            <a:r>
              <a:rPr lang="nl-BE" dirty="0" err="1" smtClean="0"/>
              <a:t>Annuntiata</a:t>
            </a:r>
            <a:r>
              <a:rPr lang="nl-BE" dirty="0" smtClean="0"/>
              <a:t>, College, VTI</a:t>
            </a:r>
          </a:p>
          <a:p>
            <a:r>
              <a:rPr lang="nl-BE" dirty="0" smtClean="0"/>
              <a:t>Klassieke talen -&gt; enkel ‘fix’ (</a:t>
            </a:r>
            <a:r>
              <a:rPr lang="nl-BE" sz="1600" dirty="0" smtClean="0"/>
              <a:t>je volgt dit het hele schooljaar)</a:t>
            </a:r>
          </a:p>
          <a:p>
            <a:r>
              <a:rPr lang="nl-BE" sz="2300" dirty="0" smtClean="0"/>
              <a:t>Andere keuzepakketten , kies je er 3 : 1 Fix en 2 </a:t>
            </a:r>
            <a:r>
              <a:rPr lang="nl-BE" sz="2300" dirty="0" err="1" smtClean="0"/>
              <a:t>Flex</a:t>
            </a:r>
            <a:endParaRPr lang="nl-BE" sz="2300" dirty="0" smtClean="0"/>
          </a:p>
          <a:p>
            <a:endParaRPr lang="nl-BE" sz="2300" dirty="0"/>
          </a:p>
          <a:p>
            <a:r>
              <a:rPr lang="nl-BE" dirty="0" smtClean="0"/>
              <a:t>Keuzepakket – 4 lesuren:</a:t>
            </a:r>
          </a:p>
          <a:p>
            <a:endParaRPr lang="nl-BE" dirty="0"/>
          </a:p>
          <a:p>
            <a:r>
              <a:rPr lang="nl-BE" dirty="0" smtClean="0"/>
              <a:t>Niet alle scholen bieden alle keuzemogelijkheden aan </a:t>
            </a:r>
          </a:p>
          <a:p>
            <a:pPr>
              <a:buClr>
                <a:srgbClr val="31B6FD"/>
              </a:buClr>
              <a:buFontTx/>
              <a:buChar char="-"/>
              <a:defRPr/>
            </a:pPr>
            <a:endParaRPr lang="nl-B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AANBOD VRIJ ONDERWIJS VEURNE</a:t>
            </a:r>
            <a:br>
              <a:rPr lang="nl-BE" dirty="0" smtClean="0"/>
            </a:br>
            <a:r>
              <a:rPr lang="nl-BE" dirty="0" smtClean="0"/>
              <a:t>A-stroom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1399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55576" y="1628800"/>
            <a:ext cx="7408333" cy="4536504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Creatief Atelier                    </a:t>
            </a:r>
            <a:r>
              <a:rPr lang="nl-BE" dirty="0" err="1" smtClean="0"/>
              <a:t>Annuntiata</a:t>
            </a:r>
            <a:endParaRPr lang="nl-BE" dirty="0" smtClean="0"/>
          </a:p>
          <a:p>
            <a:r>
              <a:rPr lang="nl-BE" dirty="0" smtClean="0"/>
              <a:t>Samen en Leven                 </a:t>
            </a:r>
            <a:r>
              <a:rPr lang="nl-BE" dirty="0" err="1" smtClean="0"/>
              <a:t>Annuntiata</a:t>
            </a:r>
            <a:endParaRPr lang="nl-BE" dirty="0" smtClean="0"/>
          </a:p>
          <a:p>
            <a:r>
              <a:rPr lang="nl-BE" dirty="0" smtClean="0"/>
              <a:t>Voedingsatelier                   </a:t>
            </a:r>
            <a:r>
              <a:rPr lang="nl-BE" dirty="0" err="1" smtClean="0"/>
              <a:t>Annuntiata</a:t>
            </a:r>
            <a:endParaRPr lang="nl-BE" dirty="0" smtClean="0"/>
          </a:p>
          <a:p>
            <a:r>
              <a:rPr lang="nl-BE" dirty="0" smtClean="0"/>
              <a:t>Economie en IT</a:t>
            </a:r>
            <a:r>
              <a:rPr lang="nl-BE" dirty="0" smtClean="0"/>
              <a:t>                   </a:t>
            </a:r>
            <a:r>
              <a:rPr lang="nl-BE" dirty="0" err="1" smtClean="0"/>
              <a:t>Annuntiata</a:t>
            </a:r>
            <a:endParaRPr lang="nl-BE" dirty="0" smtClean="0"/>
          </a:p>
          <a:p>
            <a:r>
              <a:rPr lang="nl-BE" dirty="0" smtClean="0"/>
              <a:t>Taalatelier                            College</a:t>
            </a:r>
          </a:p>
          <a:p>
            <a:r>
              <a:rPr lang="nl-BE" dirty="0" err="1" smtClean="0"/>
              <a:t>Wiskundelab</a:t>
            </a:r>
            <a:r>
              <a:rPr lang="nl-BE" dirty="0" smtClean="0"/>
              <a:t>                       College</a:t>
            </a:r>
          </a:p>
          <a:p>
            <a:r>
              <a:rPr lang="nl-BE" dirty="0" smtClean="0"/>
              <a:t>Sport &amp; wet                        College</a:t>
            </a:r>
          </a:p>
          <a:p>
            <a:r>
              <a:rPr lang="nl-BE" dirty="0" smtClean="0"/>
              <a:t>Klassieke talen                   College</a:t>
            </a:r>
          </a:p>
          <a:p>
            <a:r>
              <a:rPr lang="nl-BE" dirty="0" smtClean="0"/>
              <a:t>STEM &amp; IT                            VTI</a:t>
            </a:r>
          </a:p>
          <a:p>
            <a:r>
              <a:rPr lang="nl-BE" dirty="0" smtClean="0"/>
              <a:t>STEM &amp; Technieken          VTI</a:t>
            </a:r>
          </a:p>
          <a:p>
            <a:r>
              <a:rPr lang="nl-BE" dirty="0" smtClean="0"/>
              <a:t>STEM &amp; wet                        VTI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3085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AV : in </a:t>
            </a:r>
            <a:r>
              <a:rPr lang="nl-BE" dirty="0" err="1" smtClean="0"/>
              <a:t>Annuntiata</a:t>
            </a:r>
            <a:r>
              <a:rPr lang="nl-BE" dirty="0" smtClean="0"/>
              <a:t> Veurne ENKEL basis</a:t>
            </a:r>
          </a:p>
          <a:p>
            <a:r>
              <a:rPr lang="nl-BE" dirty="0" smtClean="0"/>
              <a:t>AV : in College Veurne ENKEL basis met verdieping</a:t>
            </a:r>
          </a:p>
          <a:p>
            <a:r>
              <a:rPr lang="nl-BE" dirty="0" smtClean="0"/>
              <a:t>AV: in VTI , zowel basis als basis met verdieping</a:t>
            </a:r>
          </a:p>
          <a:p>
            <a:endParaRPr lang="nl-BE" dirty="0"/>
          </a:p>
          <a:p>
            <a:r>
              <a:rPr lang="nl-BE" dirty="0" smtClean="0"/>
              <a:t>KP : in </a:t>
            </a:r>
            <a:r>
              <a:rPr lang="nl-BE" dirty="0" err="1" smtClean="0"/>
              <a:t>Annuntiata</a:t>
            </a:r>
            <a:r>
              <a:rPr lang="nl-BE" dirty="0" smtClean="0"/>
              <a:t> : Taal en wiskunde plus , ENKEL FIX</a:t>
            </a:r>
          </a:p>
          <a:p>
            <a:r>
              <a:rPr lang="nl-BE" sz="1200" dirty="0" smtClean="0"/>
              <a:t>(</a:t>
            </a:r>
            <a:r>
              <a:rPr lang="nl-BE" sz="1400" dirty="0" smtClean="0"/>
              <a:t>voor die leerlingen die extra ondersteuning en uitdaging willen voor </a:t>
            </a:r>
            <a:r>
              <a:rPr lang="nl-BE" sz="1400" dirty="0" err="1" smtClean="0"/>
              <a:t>Ndl</a:t>
            </a:r>
            <a:r>
              <a:rPr lang="nl-BE" sz="1400" dirty="0" smtClean="0"/>
              <a:t> en Frans en </a:t>
            </a:r>
            <a:r>
              <a:rPr lang="nl-BE" sz="1400" dirty="0" err="1" smtClean="0"/>
              <a:t>Wisk</a:t>
            </a:r>
            <a:r>
              <a:rPr lang="nl-BE" sz="1400" dirty="0" smtClean="0"/>
              <a:t>.  Extra oefeningen, op jouw maat, leren </a:t>
            </a:r>
            <a:r>
              <a:rPr lang="nl-BE" sz="1400" dirty="0" err="1" smtClean="0"/>
              <a:t>leren</a:t>
            </a:r>
            <a:r>
              <a:rPr lang="nl-BE" sz="1400" dirty="0" smtClean="0"/>
              <a:t> van deze vakken.)</a:t>
            </a:r>
            <a:endParaRPr lang="nl-BE" sz="1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Nieuw !!! September 2020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948619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 err="1" smtClean="0"/>
              <a:t>Immaculata</a:t>
            </a: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Klassieke talen -&gt; enkel ‘fix’</a:t>
            </a:r>
          </a:p>
          <a:p>
            <a:endParaRPr lang="nl-BE" dirty="0"/>
          </a:p>
          <a:p>
            <a:r>
              <a:rPr lang="nl-BE" dirty="0" smtClean="0"/>
              <a:t>Keuzepakketten (enkel </a:t>
            </a:r>
            <a:r>
              <a:rPr lang="nl-BE" dirty="0" err="1" smtClean="0"/>
              <a:t>Immaculata</a:t>
            </a:r>
            <a:r>
              <a:rPr lang="nl-BE" dirty="0" smtClean="0"/>
              <a:t>), fix (2u)/</a:t>
            </a:r>
            <a:r>
              <a:rPr lang="nl-BE" dirty="0" err="1" smtClean="0"/>
              <a:t>flex</a:t>
            </a:r>
            <a:r>
              <a:rPr lang="nl-BE" dirty="0" smtClean="0"/>
              <a:t> (1u):</a:t>
            </a:r>
          </a:p>
          <a:p>
            <a:endParaRPr lang="nl-BE" dirty="0" smtClean="0"/>
          </a:p>
          <a:p>
            <a:pPr lvl="1"/>
            <a:r>
              <a:rPr lang="nl-BE" dirty="0" smtClean="0"/>
              <a:t>Samen en leven</a:t>
            </a:r>
          </a:p>
          <a:p>
            <a:pPr lvl="1"/>
            <a:r>
              <a:rPr lang="nl-BE" dirty="0" smtClean="0"/>
              <a:t>Business plus</a:t>
            </a:r>
          </a:p>
          <a:p>
            <a:pPr lvl="1"/>
            <a:r>
              <a:rPr lang="nl-BE" dirty="0" smtClean="0"/>
              <a:t>Taalatelier</a:t>
            </a:r>
          </a:p>
          <a:p>
            <a:pPr lvl="1"/>
            <a:r>
              <a:rPr lang="nl-BE" dirty="0" smtClean="0"/>
              <a:t>STEM &amp; wetenschappen</a:t>
            </a:r>
          </a:p>
          <a:p>
            <a:pPr lvl="1"/>
            <a:r>
              <a:rPr lang="nl-BE" dirty="0" smtClean="0"/>
              <a:t>Klassieke talen (enkel fix)</a:t>
            </a: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Aanbod VRIJ ONDERWIJS DE PANNE</a:t>
            </a:r>
            <a:br>
              <a:rPr lang="nl-BE" dirty="0" smtClean="0"/>
            </a:br>
            <a:r>
              <a:rPr lang="nl-BE" dirty="0" smtClean="0"/>
              <a:t>A-stroom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5097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276872"/>
            <a:ext cx="7814733" cy="4176464"/>
          </a:xfrm>
        </p:spPr>
        <p:txBody>
          <a:bodyPr>
            <a:normAutofit fontScale="92500" lnSpcReduction="20000"/>
          </a:bodyPr>
          <a:lstStyle/>
          <a:p>
            <a:r>
              <a:rPr lang="nl-BE" dirty="0" smtClean="0"/>
              <a:t>Sint-Bernarduscollege</a:t>
            </a:r>
          </a:p>
          <a:p>
            <a:endParaRPr lang="nl-BE" dirty="0"/>
          </a:p>
          <a:p>
            <a:r>
              <a:rPr lang="nl-BE" dirty="0" smtClean="0"/>
              <a:t>Klassieke talen: enkel ‘fix’</a:t>
            </a:r>
          </a:p>
          <a:p>
            <a:r>
              <a:rPr lang="nl-BE" dirty="0" smtClean="0"/>
              <a:t>Voeding &amp; horeca: enkel ‘fix’</a:t>
            </a:r>
          </a:p>
          <a:p>
            <a:r>
              <a:rPr lang="nl-BE" dirty="0" smtClean="0"/>
              <a:t>Andere pakketten: 4 keuzes (4 </a:t>
            </a:r>
            <a:r>
              <a:rPr lang="nl-BE" dirty="0" err="1" smtClean="0"/>
              <a:t>flex</a:t>
            </a:r>
            <a:r>
              <a:rPr lang="nl-BE" dirty="0" smtClean="0"/>
              <a:t>)</a:t>
            </a:r>
          </a:p>
          <a:p>
            <a:endParaRPr lang="nl-BE" dirty="0"/>
          </a:p>
          <a:p>
            <a:r>
              <a:rPr lang="nl-BE" dirty="0" smtClean="0"/>
              <a:t>Keuzepakket:</a:t>
            </a:r>
          </a:p>
          <a:p>
            <a:pPr lvl="1"/>
            <a:r>
              <a:rPr lang="nl-BE" dirty="0" smtClean="0"/>
              <a:t>Samen &amp; leven		Sport &amp; wetenschappen</a:t>
            </a:r>
          </a:p>
          <a:p>
            <a:pPr lvl="1"/>
            <a:r>
              <a:rPr lang="nl-BE" dirty="0" smtClean="0"/>
              <a:t>Voedingsatelier		STEM &amp; technieken</a:t>
            </a:r>
          </a:p>
          <a:p>
            <a:pPr lvl="1"/>
            <a:r>
              <a:rPr lang="nl-BE" dirty="0" smtClean="0"/>
              <a:t>Business plus		STEM &amp; wetenschappen</a:t>
            </a:r>
          </a:p>
          <a:p>
            <a:pPr lvl="1"/>
            <a:r>
              <a:rPr lang="nl-BE" dirty="0" smtClean="0"/>
              <a:t>Taalatelier			Klassieke talen</a:t>
            </a:r>
          </a:p>
          <a:p>
            <a:pPr lvl="1"/>
            <a:r>
              <a:rPr lang="nl-BE" dirty="0" smtClean="0"/>
              <a:t>Voeding en horeca	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 smtClean="0"/>
              <a:t>Aanbod VRIJ ONDERWIJS Nieuwpoort</a:t>
            </a:r>
            <a:br>
              <a:rPr lang="nl-BE" sz="3600" dirty="0" smtClean="0"/>
            </a:br>
            <a:r>
              <a:rPr lang="nl-BE" sz="3600" dirty="0" smtClean="0"/>
              <a:t>A-stroom</a:t>
            </a:r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101780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Enkel FIX: volledig schooljaar</a:t>
            </a:r>
          </a:p>
          <a:p>
            <a:endParaRPr lang="nl-BE" dirty="0"/>
          </a:p>
          <a:p>
            <a:r>
              <a:rPr lang="nl-BE" dirty="0" smtClean="0"/>
              <a:t>Keuzepakket: 4 lesuren</a:t>
            </a:r>
          </a:p>
          <a:p>
            <a:endParaRPr lang="nl-BE" dirty="0"/>
          </a:p>
          <a:p>
            <a:pPr lvl="1"/>
            <a:r>
              <a:rPr lang="nl-BE" dirty="0" smtClean="0"/>
              <a:t>Crea &amp; zorg &amp; Voeding &amp; Ondernemen:</a:t>
            </a:r>
          </a:p>
          <a:p>
            <a:pPr lvl="2"/>
            <a:r>
              <a:rPr lang="nl-BE" i="1" dirty="0" smtClean="0"/>
              <a:t>Veurne – </a:t>
            </a:r>
            <a:r>
              <a:rPr lang="nl-BE" i="1" dirty="0" err="1" smtClean="0"/>
              <a:t>Annuntiata</a:t>
            </a:r>
            <a:endParaRPr lang="nl-BE" i="1" dirty="0" smtClean="0"/>
          </a:p>
          <a:p>
            <a:pPr lvl="2"/>
            <a:r>
              <a:rPr lang="nl-BE" i="1" dirty="0" smtClean="0"/>
              <a:t>Nieuwpoort- Sint-Bernarduscollege</a:t>
            </a:r>
          </a:p>
          <a:p>
            <a:pPr lvl="1"/>
            <a:r>
              <a:rPr lang="nl-BE" dirty="0" smtClean="0"/>
              <a:t>Hout &amp; Bouw &amp; Elektriciteit &amp; Mechanica:</a:t>
            </a:r>
          </a:p>
          <a:p>
            <a:pPr lvl="2"/>
            <a:r>
              <a:rPr lang="nl-BE" i="1" dirty="0" smtClean="0"/>
              <a:t>Veurne – VTI</a:t>
            </a:r>
          </a:p>
          <a:p>
            <a:pPr lvl="2"/>
            <a:r>
              <a:rPr lang="nl-BE" i="1" dirty="0" smtClean="0"/>
              <a:t>Nieuwpoort – Sint-Bernarduscollege</a:t>
            </a:r>
            <a:endParaRPr lang="nl-BE" i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AANBOD VEURNE + NIEUWPOORT</a:t>
            </a:r>
            <a:br>
              <a:rPr lang="nl-BE" dirty="0" smtClean="0"/>
            </a:br>
            <a:r>
              <a:rPr lang="nl-BE" dirty="0" smtClean="0"/>
              <a:t>B-stroom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5640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BE" dirty="0" err="1" smtClean="0"/>
              <a:t>Annuntiata</a:t>
            </a:r>
            <a:r>
              <a:rPr lang="nl-BE" dirty="0" smtClean="0"/>
              <a:t> Instituut Veurne 26/04/2020</a:t>
            </a:r>
          </a:p>
          <a:p>
            <a:r>
              <a:rPr lang="nl-BE" dirty="0" smtClean="0"/>
              <a:t>College Veurne 24/04/2020 en </a:t>
            </a:r>
            <a:r>
              <a:rPr lang="nl-BE" dirty="0" smtClean="0"/>
              <a:t>25/04/2020</a:t>
            </a:r>
          </a:p>
          <a:p>
            <a:r>
              <a:rPr lang="nl-BE" dirty="0" smtClean="0"/>
              <a:t>VTI Veurne 01/05/2020</a:t>
            </a:r>
          </a:p>
          <a:p>
            <a:r>
              <a:rPr lang="nl-BE" dirty="0" smtClean="0"/>
              <a:t>Infomoment Talent-is /</a:t>
            </a:r>
            <a:r>
              <a:rPr lang="nl-BE" dirty="0" err="1" smtClean="0"/>
              <a:t>Veurnse</a:t>
            </a:r>
            <a:r>
              <a:rPr lang="nl-BE" dirty="0" smtClean="0"/>
              <a:t> scholen : </a:t>
            </a:r>
            <a:r>
              <a:rPr lang="nl-BE" dirty="0" smtClean="0">
                <a:solidFill>
                  <a:srgbClr val="FF0000"/>
                </a:solidFill>
              </a:rPr>
              <a:t>18/02/20 </a:t>
            </a:r>
            <a:r>
              <a:rPr lang="nl-BE" dirty="0" err="1" smtClean="0">
                <a:solidFill>
                  <a:srgbClr val="FF0000"/>
                </a:solidFill>
              </a:rPr>
              <a:t>Furnevent</a:t>
            </a:r>
            <a:r>
              <a:rPr lang="nl-BE" dirty="0" smtClean="0">
                <a:solidFill>
                  <a:srgbClr val="FF0000"/>
                </a:solidFill>
              </a:rPr>
              <a:t> 17u</a:t>
            </a:r>
            <a:endParaRPr lang="nl-BE" dirty="0" smtClean="0"/>
          </a:p>
          <a:p>
            <a:r>
              <a:rPr lang="nl-BE" dirty="0" err="1" smtClean="0"/>
              <a:t>Immaculata</a:t>
            </a:r>
            <a:r>
              <a:rPr lang="nl-BE" dirty="0" smtClean="0"/>
              <a:t> DP 08/05/2020 en </a:t>
            </a:r>
            <a:r>
              <a:rPr lang="nl-BE" dirty="0" smtClean="0"/>
              <a:t>09/05/2020 </a:t>
            </a:r>
            <a:r>
              <a:rPr lang="nl-BE" dirty="0" smtClean="0">
                <a:solidFill>
                  <a:srgbClr val="FF0000"/>
                </a:solidFill>
              </a:rPr>
              <a:t>+ 03/03/2020 19u</a:t>
            </a:r>
            <a:endParaRPr lang="nl-BE" dirty="0" smtClean="0"/>
          </a:p>
          <a:p>
            <a:r>
              <a:rPr lang="nl-BE" dirty="0" smtClean="0"/>
              <a:t>SBC Nieuwpoort 24/04/2020 (openavond) / infobeurs voor 6</a:t>
            </a:r>
            <a:r>
              <a:rPr lang="nl-BE" baseline="30000" dirty="0" smtClean="0"/>
              <a:t>de</a:t>
            </a:r>
            <a:r>
              <a:rPr lang="nl-BE" dirty="0" smtClean="0"/>
              <a:t> leerjaar en ouders </a:t>
            </a:r>
            <a:r>
              <a:rPr lang="nl-BE" smtClean="0">
                <a:solidFill>
                  <a:srgbClr val="FF0000"/>
                </a:solidFill>
              </a:rPr>
              <a:t>17/02/2020 17u30</a:t>
            </a:r>
            <a:endParaRPr lang="nl-BE" dirty="0" smtClean="0">
              <a:solidFill>
                <a:srgbClr val="FF0000"/>
              </a:solidFill>
            </a:endParaRPr>
          </a:p>
          <a:p>
            <a:r>
              <a:rPr lang="nl-BE" dirty="0" smtClean="0"/>
              <a:t>‘</a:t>
            </a:r>
            <a:r>
              <a:rPr lang="nl-BE" dirty="0" smtClean="0"/>
              <a:t>t Saam Diksmuide 13/02/2020</a:t>
            </a:r>
          </a:p>
          <a:p>
            <a:r>
              <a:rPr lang="nl-BE" dirty="0" smtClean="0"/>
              <a:t>Atheneum Veurne 12/03/2020 infoavond / 24/04/2020</a:t>
            </a:r>
          </a:p>
          <a:p>
            <a:r>
              <a:rPr lang="nl-BE" dirty="0" smtClean="0"/>
              <a:t>Campus </a:t>
            </a:r>
            <a:r>
              <a:rPr lang="nl-BE" dirty="0" err="1" smtClean="0"/>
              <a:t>Calmeyn</a:t>
            </a:r>
            <a:r>
              <a:rPr lang="nl-BE" dirty="0" smtClean="0"/>
              <a:t> DP 20/02 en 15/05 en 29/06 (</a:t>
            </a:r>
            <a:r>
              <a:rPr lang="nl-BE" dirty="0" err="1" smtClean="0"/>
              <a:t>s’avonds</a:t>
            </a:r>
            <a:r>
              <a:rPr lang="nl-BE" dirty="0"/>
              <a:t>)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OPENDEURDAG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0272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Aanleg, belangstelling, motivatie, werkhouding, persoonlijkheid, …. van </a:t>
            </a:r>
            <a:r>
              <a:rPr lang="nl-BE" dirty="0" smtClean="0">
                <a:solidFill>
                  <a:srgbClr val="C00000"/>
                </a:solidFill>
              </a:rPr>
              <a:t>het kind</a:t>
            </a:r>
          </a:p>
          <a:p>
            <a:r>
              <a:rPr lang="nl-BE" dirty="0" smtClean="0">
                <a:solidFill>
                  <a:srgbClr val="C00000"/>
                </a:solidFill>
              </a:rPr>
              <a:t>Schoolresultaten</a:t>
            </a:r>
            <a:r>
              <a:rPr lang="nl-BE" dirty="0" smtClean="0"/>
              <a:t> en de gegevens uit het </a:t>
            </a:r>
            <a:r>
              <a:rPr lang="nl-BE" dirty="0" smtClean="0">
                <a:solidFill>
                  <a:srgbClr val="C00000"/>
                </a:solidFill>
              </a:rPr>
              <a:t>leerlingvolgsysteem</a:t>
            </a:r>
          </a:p>
          <a:p>
            <a:r>
              <a:rPr lang="nl-BE" dirty="0" smtClean="0"/>
              <a:t>Gegevens uit het </a:t>
            </a:r>
            <a:r>
              <a:rPr lang="nl-BE" dirty="0" smtClean="0">
                <a:solidFill>
                  <a:srgbClr val="C00000"/>
                </a:solidFill>
              </a:rPr>
              <a:t>keuzewerkboek</a:t>
            </a:r>
          </a:p>
          <a:p>
            <a:r>
              <a:rPr lang="nl-BE" dirty="0" smtClean="0"/>
              <a:t>Eventueel testonderzoek en/of gegevens van </a:t>
            </a:r>
            <a:r>
              <a:rPr lang="nl-BE" dirty="0" smtClean="0">
                <a:solidFill>
                  <a:srgbClr val="C00000"/>
                </a:solidFill>
              </a:rPr>
              <a:t>externe begeleiders (bv. logopedie)</a:t>
            </a:r>
            <a:endParaRPr lang="nl-BE" dirty="0">
              <a:solidFill>
                <a:srgbClr val="C0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ADVIES verdere studieloopbaan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1730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Zorgbeleid van de school (</a:t>
            </a:r>
            <a:r>
              <a:rPr lang="nl-BE" sz="1600" dirty="0" smtClean="0"/>
              <a:t>bv mijn zoontje heeft dyslexie , wat zal school doen om hem te helpen?</a:t>
            </a:r>
          </a:p>
          <a:p>
            <a:r>
              <a:rPr lang="nl-BE" dirty="0" smtClean="0"/>
              <a:t>Wie zijn de leerlingenbegeleiders en wat doen ze ?</a:t>
            </a:r>
          </a:p>
          <a:p>
            <a:r>
              <a:rPr lang="nl-BE" dirty="0" smtClean="0"/>
              <a:t>Wat is de taak van de opvoeders ? </a:t>
            </a:r>
          </a:p>
          <a:p>
            <a:r>
              <a:rPr lang="nl-BE" dirty="0" smtClean="0"/>
              <a:t>Is er een aanbod leren </a:t>
            </a:r>
            <a:r>
              <a:rPr lang="nl-BE" dirty="0" err="1" smtClean="0"/>
              <a:t>leren</a:t>
            </a:r>
            <a:r>
              <a:rPr lang="nl-BE" dirty="0" smtClean="0"/>
              <a:t> aanwezig ? </a:t>
            </a:r>
          </a:p>
          <a:p>
            <a:r>
              <a:rPr lang="nl-BE" dirty="0" smtClean="0"/>
              <a:t>Praktische zaken : studie, boeken, </a:t>
            </a:r>
          </a:p>
          <a:p>
            <a:r>
              <a:rPr lang="nl-BE" dirty="0" smtClean="0"/>
              <a:t>Sanctiebeleid van de school</a:t>
            </a:r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wil je als ouder weten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0487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Informatiebronnen gebruiken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Verschillende </a:t>
            </a:r>
            <a:r>
              <a:rPr lang="nl-BE" dirty="0" smtClean="0">
                <a:solidFill>
                  <a:srgbClr val="C00000"/>
                </a:solidFill>
              </a:rPr>
              <a:t>informatiebronnen</a:t>
            </a:r>
            <a:r>
              <a:rPr lang="nl-BE" dirty="0" smtClean="0"/>
              <a:t>:</a:t>
            </a:r>
          </a:p>
          <a:p>
            <a:pPr lvl="1"/>
            <a:r>
              <a:rPr lang="nl-BE" dirty="0" smtClean="0"/>
              <a:t>Familie, vrienden, leerkrachten</a:t>
            </a:r>
          </a:p>
          <a:p>
            <a:pPr lvl="1"/>
            <a:r>
              <a:rPr lang="nl-BE" dirty="0" smtClean="0"/>
              <a:t>Brochures</a:t>
            </a:r>
          </a:p>
          <a:p>
            <a:pPr lvl="1"/>
            <a:r>
              <a:rPr lang="nl-BE" dirty="0" smtClean="0"/>
              <a:t>Informatieavonden</a:t>
            </a:r>
          </a:p>
          <a:p>
            <a:pPr lvl="1"/>
            <a:r>
              <a:rPr lang="nl-BE" dirty="0" smtClean="0"/>
              <a:t>Opendeurdagen</a:t>
            </a:r>
          </a:p>
          <a:p>
            <a:pPr lvl="1"/>
            <a:r>
              <a:rPr lang="nl-BE" dirty="0" smtClean="0"/>
              <a:t>Websites van de scholen (</a:t>
            </a:r>
            <a:r>
              <a:rPr lang="nl-BE" sz="1600" dirty="0" smtClean="0"/>
              <a:t>bv talent-is.be)</a:t>
            </a:r>
            <a:endParaRPr lang="nl-BE" dirty="0" smtClean="0"/>
          </a:p>
          <a:p>
            <a:pPr lvl="1"/>
            <a:r>
              <a:rPr lang="nl-BE" dirty="0" smtClean="0"/>
              <a:t>Informatieve websites</a:t>
            </a:r>
          </a:p>
          <a:p>
            <a:pPr lvl="1"/>
            <a:r>
              <a:rPr lang="nl-BE" dirty="0" smtClean="0"/>
              <a:t>Online belangstellingstest op:</a:t>
            </a:r>
          </a:p>
          <a:p>
            <a:pPr lvl="2"/>
            <a:r>
              <a:rPr lang="nl-BE" dirty="0" smtClean="0"/>
              <a:t>www.onderwijskiezer.be/I-like</a:t>
            </a:r>
          </a:p>
          <a:p>
            <a:pPr lvl="1"/>
            <a:r>
              <a:rPr lang="nl-BE" dirty="0" smtClean="0"/>
              <a:t>CLB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166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Website onderwijskiezer:</a:t>
            </a:r>
          </a:p>
          <a:p>
            <a:endParaRPr lang="nl-BE" dirty="0"/>
          </a:p>
          <a:p>
            <a:pPr lvl="1"/>
            <a:r>
              <a:rPr lang="nl-BE" dirty="0" smtClean="0">
                <a:hlinkClick r:id="rId2"/>
              </a:rPr>
              <a:t>www.onderwijskiezer.be 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Een aanrader …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227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4400"/>
              <a:buFont typeface="Calibri"/>
              <a:buNone/>
            </a:pPr>
            <a:r>
              <a:rPr lang="nl-BE"/>
              <a:t>CLB-chat</a:t>
            </a:r>
            <a:endParaRPr/>
          </a:p>
        </p:txBody>
      </p:sp>
      <p:sp>
        <p:nvSpPr>
          <p:cNvPr id="497" name="Google Shape;497;p5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BE"/>
              <a:t>53</a:t>
            </a:fld>
            <a:endParaRPr/>
          </a:p>
        </p:txBody>
      </p:sp>
      <p:pic>
        <p:nvPicPr>
          <p:cNvPr id="498" name="Google Shape;498;p55" descr="CLBch@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44914" y="1825625"/>
            <a:ext cx="5801850" cy="435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14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Meer informatie ? Concrete vragen ?</a:t>
            </a:r>
          </a:p>
          <a:p>
            <a:endParaRPr lang="nl-BE" dirty="0"/>
          </a:p>
          <a:p>
            <a:pPr marL="301943" lvl="1" indent="0">
              <a:buNone/>
            </a:pPr>
            <a:r>
              <a:rPr lang="nl-BE" dirty="0" smtClean="0"/>
              <a:t>Vrij CLB Westhoek - Houtland</a:t>
            </a:r>
          </a:p>
          <a:p>
            <a:pPr marL="301943" lvl="1" indent="0">
              <a:buNone/>
            </a:pPr>
            <a:r>
              <a:rPr lang="nl-BE" dirty="0" smtClean="0"/>
              <a:t>Oude beestenmarkt 6</a:t>
            </a:r>
          </a:p>
          <a:p>
            <a:pPr marL="301943" lvl="1" indent="0">
              <a:buNone/>
            </a:pPr>
            <a:r>
              <a:rPr lang="nl-BE" dirty="0" smtClean="0"/>
              <a:t>8630 Veurne</a:t>
            </a:r>
          </a:p>
          <a:p>
            <a:pPr marL="301943" lvl="1" indent="0">
              <a:buNone/>
            </a:pPr>
            <a:r>
              <a:rPr lang="nl-BE" smtClean="0"/>
              <a:t>Tel. </a:t>
            </a:r>
            <a:r>
              <a:rPr lang="nl-BE" dirty="0" smtClean="0"/>
              <a:t>058/31.16.14</a:t>
            </a:r>
          </a:p>
          <a:p>
            <a:pPr lvl="1"/>
            <a:endParaRPr lang="nl-BE" dirty="0"/>
          </a:p>
          <a:p>
            <a:pPr marL="301943" lvl="1" indent="0">
              <a:buNone/>
            </a:pPr>
            <a:r>
              <a:rPr lang="nl-BE" dirty="0"/>
              <a:t>v</a:t>
            </a:r>
            <a:r>
              <a:rPr lang="nl-BE" dirty="0" smtClean="0"/>
              <a:t>alerie.vanneste@vrijclbwesthoek.be</a:t>
            </a:r>
          </a:p>
          <a:p>
            <a:pPr marL="301943" lvl="1" indent="0">
              <a:buNone/>
            </a:pP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VEEL SUCCES !!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8579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1988840"/>
            <a:ext cx="7660373" cy="3960440"/>
          </a:xfrm>
        </p:spPr>
        <p:txBody>
          <a:bodyPr>
            <a:normAutofit fontScale="92500" lnSpcReduction="20000"/>
          </a:bodyPr>
          <a:lstStyle/>
          <a:p>
            <a:r>
              <a:rPr lang="nl-BE" sz="2100" dirty="0" smtClean="0"/>
              <a:t>Atheneum : Keuzepakketten</a:t>
            </a:r>
          </a:p>
          <a:p>
            <a:endParaRPr lang="nl-BE" sz="2100" dirty="0" smtClean="0"/>
          </a:p>
          <a:p>
            <a:pPr lvl="1"/>
            <a:r>
              <a:rPr lang="nl-BE" sz="1900" dirty="0" smtClean="0"/>
              <a:t>Latijn 4u</a:t>
            </a:r>
          </a:p>
          <a:p>
            <a:pPr lvl="1"/>
            <a:r>
              <a:rPr lang="nl-BE" sz="1900" dirty="0" smtClean="0"/>
              <a:t>Latijn 2u + Ondernemen 2u</a:t>
            </a:r>
          </a:p>
          <a:p>
            <a:pPr lvl="1"/>
            <a:r>
              <a:rPr lang="nl-BE" sz="1900" dirty="0" smtClean="0"/>
              <a:t>Latijn 2u + Sport 2u</a:t>
            </a:r>
          </a:p>
          <a:p>
            <a:pPr lvl="1"/>
            <a:r>
              <a:rPr lang="nl-BE" sz="1900" dirty="0" smtClean="0"/>
              <a:t>Latijn 2u + Wetenschappen 2u</a:t>
            </a:r>
          </a:p>
          <a:p>
            <a:pPr lvl="1"/>
            <a:r>
              <a:rPr lang="nl-BE" sz="1900" dirty="0" smtClean="0"/>
              <a:t>Latijn 2u + Cultuur 2u</a:t>
            </a:r>
          </a:p>
          <a:p>
            <a:pPr lvl="1"/>
            <a:r>
              <a:rPr lang="nl-BE" sz="1900" dirty="0" smtClean="0"/>
              <a:t>Stem (=natuurwetenschappen, techniek) 4u</a:t>
            </a:r>
          </a:p>
          <a:p>
            <a:pPr lvl="1"/>
            <a:r>
              <a:rPr lang="nl-BE" sz="1900" dirty="0" smtClean="0"/>
              <a:t>Cultuur 2u + Ondernemen 2u</a:t>
            </a:r>
          </a:p>
          <a:p>
            <a:pPr lvl="1"/>
            <a:r>
              <a:rPr lang="nl-BE" sz="1900" dirty="0" smtClean="0"/>
              <a:t>Cultuur 2u + Sport 2u</a:t>
            </a:r>
          </a:p>
          <a:p>
            <a:pPr lvl="1"/>
            <a:r>
              <a:rPr lang="nl-BE" sz="1900" dirty="0" smtClean="0"/>
              <a:t>Cultuur 2u + Wetenschappen 2u</a:t>
            </a:r>
          </a:p>
          <a:p>
            <a:pPr lvl="1"/>
            <a:r>
              <a:rPr lang="nl-BE" sz="1900" dirty="0" smtClean="0"/>
              <a:t>Ondernemen 2u +Sport 2u</a:t>
            </a:r>
          </a:p>
          <a:p>
            <a:pPr lvl="1"/>
            <a:r>
              <a:rPr lang="nl-BE" sz="1900" dirty="0" smtClean="0"/>
              <a:t>Ondernemen 2u + Wetenschappen 2u</a:t>
            </a:r>
          </a:p>
          <a:p>
            <a:pPr lvl="1"/>
            <a:r>
              <a:rPr lang="nl-BE" sz="1900" dirty="0" smtClean="0"/>
              <a:t>Sport 2u + Wetenschappen 2u</a:t>
            </a:r>
          </a:p>
          <a:p>
            <a:pPr lvl="1"/>
            <a:endParaRPr lang="nl-BE" sz="1900" dirty="0" smtClean="0"/>
          </a:p>
          <a:p>
            <a:pPr lvl="1"/>
            <a:endParaRPr lang="nl-BE" sz="1900" dirty="0" smtClean="0"/>
          </a:p>
          <a:p>
            <a:pPr lvl="1"/>
            <a:endParaRPr lang="nl-BE" sz="19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AANBOD GO! VEURNE</a:t>
            </a:r>
            <a:br>
              <a:rPr lang="nl-BE" dirty="0" smtClean="0"/>
            </a:br>
            <a:r>
              <a:rPr lang="nl-BE" dirty="0" smtClean="0"/>
              <a:t>A-stroom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75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Atheneum </a:t>
            </a:r>
            <a:r>
              <a:rPr lang="nl-BE" dirty="0" err="1" smtClean="0"/>
              <a:t>Calmeyn</a:t>
            </a:r>
            <a:r>
              <a:rPr lang="nl-BE" dirty="0"/>
              <a:t> </a:t>
            </a:r>
            <a:r>
              <a:rPr lang="nl-BE" dirty="0" smtClean="0"/>
              <a:t>:Keuzepakketten (1 pakket van 4u of 2 pakketten van 2u voor een heel jaar)</a:t>
            </a:r>
          </a:p>
          <a:p>
            <a:pPr marL="0" indent="0">
              <a:buNone/>
            </a:pPr>
            <a:endParaRPr lang="nl-BE" dirty="0" smtClean="0"/>
          </a:p>
          <a:p>
            <a:pPr lvl="1"/>
            <a:r>
              <a:rPr lang="nl-BE" dirty="0"/>
              <a:t>G</a:t>
            </a:r>
            <a:r>
              <a:rPr lang="nl-BE" dirty="0" smtClean="0"/>
              <a:t>astronomie</a:t>
            </a:r>
          </a:p>
          <a:p>
            <a:pPr lvl="1"/>
            <a:r>
              <a:rPr lang="nl-BE" dirty="0" err="1" smtClean="0"/>
              <a:t>Omnisport</a:t>
            </a:r>
            <a:endParaRPr lang="nl-BE" dirty="0" smtClean="0"/>
          </a:p>
          <a:p>
            <a:pPr lvl="1"/>
            <a:r>
              <a:rPr lang="nl-BE" dirty="0" smtClean="0"/>
              <a:t>Techniek</a:t>
            </a:r>
          </a:p>
          <a:p>
            <a:pPr lvl="1"/>
            <a:r>
              <a:rPr lang="nl-BE" dirty="0" smtClean="0"/>
              <a:t>Voetbal</a:t>
            </a:r>
          </a:p>
          <a:p>
            <a:pPr lvl="1"/>
            <a:r>
              <a:rPr lang="nl-BE" dirty="0" err="1" smtClean="0"/>
              <a:t>Wellness</a:t>
            </a:r>
            <a:r>
              <a:rPr lang="nl-BE" dirty="0" smtClean="0"/>
              <a:t>: haarzorg en schoonheidsverzorging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Aanbod GO! DE PANNE</a:t>
            </a:r>
            <a:br>
              <a:rPr lang="nl-BE" dirty="0" smtClean="0"/>
            </a:br>
            <a:r>
              <a:rPr lang="nl-BE" dirty="0" smtClean="0"/>
              <a:t>A-stroom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2198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276872"/>
            <a:ext cx="7814733" cy="4176464"/>
          </a:xfrm>
        </p:spPr>
        <p:txBody>
          <a:bodyPr>
            <a:normAutofit/>
          </a:bodyPr>
          <a:lstStyle/>
          <a:p>
            <a:r>
              <a:rPr lang="nl-BE" dirty="0" smtClean="0"/>
              <a:t>Vierboete: keuzepakketten (3u voor ongeveer 10 weken)</a:t>
            </a:r>
          </a:p>
          <a:p>
            <a:pPr marL="0" indent="0">
              <a:buNone/>
            </a:pPr>
            <a:endParaRPr lang="nl-BE" dirty="0" smtClean="0"/>
          </a:p>
          <a:p>
            <a:pPr lvl="1"/>
            <a:r>
              <a:rPr lang="nl-BE" dirty="0" smtClean="0"/>
              <a:t>Sport</a:t>
            </a:r>
          </a:p>
          <a:p>
            <a:pPr lvl="1"/>
            <a:r>
              <a:rPr lang="nl-BE" dirty="0" smtClean="0"/>
              <a:t>Stem</a:t>
            </a:r>
          </a:p>
          <a:p>
            <a:pPr lvl="1"/>
            <a:r>
              <a:rPr lang="nl-BE" dirty="0" smtClean="0"/>
              <a:t>Crea</a:t>
            </a:r>
          </a:p>
          <a:p>
            <a:pPr lvl="1"/>
            <a:r>
              <a:rPr lang="nl-BE" dirty="0" smtClean="0"/>
              <a:t>Bouw</a:t>
            </a:r>
          </a:p>
          <a:p>
            <a:pPr lvl="1"/>
            <a:r>
              <a:rPr lang="nl-BE" dirty="0" smtClean="0"/>
              <a:t>Mechanica</a:t>
            </a:r>
          </a:p>
          <a:p>
            <a:pPr lvl="1"/>
            <a:r>
              <a:rPr lang="nl-BE" dirty="0" smtClean="0"/>
              <a:t>Koken</a:t>
            </a:r>
          </a:p>
          <a:p>
            <a:pPr lvl="1"/>
            <a:endParaRPr lang="nl-BE" dirty="0" smtClean="0"/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 smtClean="0"/>
              <a:t>Aanbod GO! Nieuwpoort</a:t>
            </a:r>
            <a:br>
              <a:rPr lang="nl-BE" sz="3600" dirty="0" smtClean="0"/>
            </a:br>
            <a:r>
              <a:rPr lang="nl-BE" sz="3600" dirty="0" smtClean="0"/>
              <a:t>A-stroom</a:t>
            </a:r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10049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i="1" dirty="0" smtClean="0"/>
              <a:t>GO! Nieuwpoort: keuzepakketten (3u voor ongeveer 10 weken)</a:t>
            </a:r>
          </a:p>
          <a:p>
            <a:pPr lvl="1"/>
            <a:r>
              <a:rPr lang="nl-BE" i="1" dirty="0"/>
              <a:t>Sport, Stem, Crea, Bouw, Mechanica en Koken</a:t>
            </a:r>
          </a:p>
          <a:p>
            <a:pPr lvl="1"/>
            <a:endParaRPr lang="nl-BE" i="1" dirty="0" smtClean="0"/>
          </a:p>
          <a:p>
            <a:r>
              <a:rPr lang="nl-BE" i="1" dirty="0" smtClean="0"/>
              <a:t>GO! De Panne: Keuzepakketten ( Voor heel jaar 1 pakket van 4u of 2 van 2u)</a:t>
            </a:r>
          </a:p>
          <a:p>
            <a:pPr lvl="1"/>
            <a:r>
              <a:rPr lang="nl-BE" i="1" dirty="0" smtClean="0"/>
              <a:t>Gastronomie, </a:t>
            </a:r>
            <a:r>
              <a:rPr lang="nl-BE" i="1" dirty="0" err="1" smtClean="0"/>
              <a:t>Omnisport</a:t>
            </a:r>
            <a:r>
              <a:rPr lang="nl-BE" i="1" dirty="0" smtClean="0"/>
              <a:t>, Techniek, Voetbal, </a:t>
            </a:r>
            <a:r>
              <a:rPr lang="nl-BE" i="1" dirty="0" err="1" smtClean="0"/>
              <a:t>Wellness</a:t>
            </a:r>
            <a:endParaRPr lang="nl-BE" i="1" dirty="0" smtClean="0"/>
          </a:p>
          <a:p>
            <a:endParaRPr lang="nl-BE" i="1" dirty="0" smtClean="0"/>
          </a:p>
          <a:p>
            <a:pPr lvl="1"/>
            <a:endParaRPr lang="nl-BE" i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AANBOD GO! Nieuwpoort –De Panne</a:t>
            </a:r>
            <a:br>
              <a:rPr lang="nl-BE" dirty="0" smtClean="0"/>
            </a:br>
            <a:r>
              <a:rPr lang="nl-BE" dirty="0" smtClean="0"/>
              <a:t>B-stroom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9510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83568" y="1772816"/>
            <a:ext cx="7408333" cy="4824536"/>
          </a:xfrm>
        </p:spPr>
        <p:txBody>
          <a:bodyPr>
            <a:normAutofit fontScale="92500" lnSpcReduction="10000"/>
          </a:bodyPr>
          <a:lstStyle/>
          <a:p>
            <a:r>
              <a:rPr lang="nl-BE" dirty="0" err="1" smtClean="0"/>
              <a:t>Keuzepaketten</a:t>
            </a:r>
            <a:r>
              <a:rPr lang="nl-BE" dirty="0" smtClean="0"/>
              <a:t> :</a:t>
            </a:r>
          </a:p>
          <a:p>
            <a:endParaRPr lang="nl-BE" dirty="0"/>
          </a:p>
          <a:p>
            <a:pPr lvl="1"/>
            <a:r>
              <a:rPr lang="nl-BE" dirty="0" smtClean="0"/>
              <a:t>Latijn</a:t>
            </a:r>
          </a:p>
          <a:p>
            <a:pPr lvl="1"/>
            <a:r>
              <a:rPr lang="nl-BE" dirty="0" smtClean="0"/>
              <a:t>Moderne vreemde talen</a:t>
            </a:r>
          </a:p>
          <a:p>
            <a:pPr lvl="1"/>
            <a:r>
              <a:rPr lang="nl-BE" dirty="0" smtClean="0"/>
              <a:t>Wiskunde-wetenschappen</a:t>
            </a:r>
          </a:p>
          <a:p>
            <a:pPr lvl="1"/>
            <a:r>
              <a:rPr lang="nl-BE" dirty="0" smtClean="0"/>
              <a:t>Economie</a:t>
            </a:r>
          </a:p>
          <a:p>
            <a:pPr lvl="1"/>
            <a:r>
              <a:rPr lang="nl-BE" dirty="0" smtClean="0"/>
              <a:t>Sociale vorming</a:t>
            </a:r>
          </a:p>
          <a:p>
            <a:pPr lvl="1"/>
            <a:r>
              <a:rPr lang="nl-BE" dirty="0" smtClean="0"/>
              <a:t>Techniek</a:t>
            </a:r>
          </a:p>
          <a:p>
            <a:pPr lvl="1"/>
            <a:r>
              <a:rPr lang="nl-BE" dirty="0" smtClean="0"/>
              <a:t>Sport </a:t>
            </a:r>
          </a:p>
          <a:p>
            <a:pPr lvl="1"/>
            <a:endParaRPr lang="nl-BE" dirty="0"/>
          </a:p>
          <a:p>
            <a:pPr lvl="1"/>
            <a:r>
              <a:rPr lang="nl-BE" dirty="0" smtClean="0"/>
              <a:t>= ofwel 1 keuze gedurende 4 uur/week</a:t>
            </a:r>
          </a:p>
          <a:p>
            <a:pPr lvl="1"/>
            <a:r>
              <a:rPr lang="nl-BE" dirty="0" smtClean="0"/>
              <a:t>= ofwel combinatie van 2 keuzes, telkens 2 uur + 2 uur</a:t>
            </a:r>
          </a:p>
          <a:p>
            <a:pPr lvl="1"/>
            <a:r>
              <a:rPr lang="nl-BE" dirty="0" smtClean="0"/>
              <a:t>= behalve: Latijn (enkel 4 uur) en sport (enkel in combinatie met 2 uur) 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A-stroom: Aanbod ‘t SAAM Diksmuide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0873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DOEL: doorgeven van de aangeboden </a:t>
            </a:r>
            <a:r>
              <a:rPr lang="nl-BE" dirty="0" smtClean="0">
                <a:solidFill>
                  <a:srgbClr val="C00000"/>
                </a:solidFill>
              </a:rPr>
              <a:t>“zorg” </a:t>
            </a:r>
            <a:r>
              <a:rPr lang="nl-BE" dirty="0" smtClean="0"/>
              <a:t>aan de leerling tijdens de basisschool naar de secundaire school via een </a:t>
            </a:r>
            <a:r>
              <a:rPr lang="nl-BE" dirty="0" err="1" smtClean="0"/>
              <a:t>BaSO</a:t>
            </a:r>
            <a:r>
              <a:rPr lang="nl-BE" dirty="0" smtClean="0"/>
              <a:t>-fiche</a:t>
            </a:r>
          </a:p>
          <a:p>
            <a:endParaRPr lang="nl-BE" dirty="0"/>
          </a:p>
          <a:p>
            <a:r>
              <a:rPr lang="nl-BE" dirty="0" smtClean="0"/>
              <a:t>Wordt samen met de ouders besproken tijdens het </a:t>
            </a:r>
            <a:r>
              <a:rPr lang="nl-BE" dirty="0" smtClean="0">
                <a:solidFill>
                  <a:srgbClr val="C00000"/>
                </a:solidFill>
              </a:rPr>
              <a:t>oudercontact</a:t>
            </a:r>
            <a:r>
              <a:rPr lang="nl-BE" dirty="0" smtClean="0"/>
              <a:t> einde 2</a:t>
            </a:r>
            <a:r>
              <a:rPr lang="nl-BE" baseline="30000" dirty="0" smtClean="0"/>
              <a:t>de</a:t>
            </a:r>
            <a:r>
              <a:rPr lang="nl-BE" dirty="0" smtClean="0"/>
              <a:t> trimester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4900" dirty="0" err="1" smtClean="0"/>
              <a:t>BaSO</a:t>
            </a:r>
            <a:r>
              <a:rPr lang="nl-BE" sz="4900" dirty="0" smtClean="0"/>
              <a:t>-fiche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sz="3600" dirty="0" smtClean="0"/>
              <a:t>(fiche Basis-Secundair Onderwijs)</a:t>
            </a:r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242769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67833" y="2132856"/>
            <a:ext cx="7408333" cy="4248472"/>
          </a:xfrm>
        </p:spPr>
        <p:txBody>
          <a:bodyPr>
            <a:normAutofit/>
          </a:bodyPr>
          <a:lstStyle/>
          <a:p>
            <a:r>
              <a:rPr lang="nl-BE" dirty="0" smtClean="0"/>
              <a:t>Basisvorming:</a:t>
            </a:r>
          </a:p>
          <a:p>
            <a:endParaRPr lang="nl-BE" dirty="0"/>
          </a:p>
          <a:p>
            <a:pPr lvl="1"/>
            <a:r>
              <a:rPr lang="nl-BE" dirty="0" smtClean="0"/>
              <a:t>“small”: enkel basisleerstof, geen uitbreiding</a:t>
            </a:r>
          </a:p>
          <a:p>
            <a:pPr lvl="2"/>
            <a:r>
              <a:rPr lang="nl-BE" dirty="0" smtClean="0"/>
              <a:t>Bv: 4 uur techniek </a:t>
            </a:r>
          </a:p>
          <a:p>
            <a:pPr lvl="1"/>
            <a:endParaRPr lang="nl-BE" dirty="0"/>
          </a:p>
          <a:p>
            <a:pPr lvl="1"/>
            <a:r>
              <a:rPr lang="nl-BE" dirty="0" smtClean="0"/>
              <a:t>“medium”: basisleerstof + zoveel mogelijk uitbreiding</a:t>
            </a:r>
          </a:p>
          <a:p>
            <a:pPr lvl="2"/>
            <a:r>
              <a:rPr lang="nl-BE" dirty="0" smtClean="0"/>
              <a:t>Bv.: 2 uur sport + 2 uur economie</a:t>
            </a:r>
          </a:p>
          <a:p>
            <a:pPr lvl="1"/>
            <a:endParaRPr lang="nl-BE" dirty="0"/>
          </a:p>
          <a:p>
            <a:pPr lvl="1"/>
            <a:r>
              <a:rPr lang="nl-BE" dirty="0" smtClean="0"/>
              <a:t>“Large”: basisleerstof + alle uitbreidingsleerstof</a:t>
            </a:r>
          </a:p>
          <a:p>
            <a:pPr lvl="2"/>
            <a:r>
              <a:rPr lang="nl-BE" dirty="0" smtClean="0"/>
              <a:t>Bv.: 4 uur Latijn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A-stroom:</a:t>
            </a:r>
            <a:br>
              <a:rPr lang="nl-BE" dirty="0" smtClean="0"/>
            </a:br>
            <a:r>
              <a:rPr lang="nl-BE" dirty="0" smtClean="0"/>
              <a:t>Aanbod ‘t SAAM Diksmuide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7524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67833" y="2132856"/>
            <a:ext cx="7408333" cy="4248472"/>
          </a:xfrm>
        </p:spPr>
        <p:txBody>
          <a:bodyPr>
            <a:normAutofit/>
          </a:bodyPr>
          <a:lstStyle/>
          <a:p>
            <a:r>
              <a:rPr lang="nl-BE" dirty="0" smtClean="0"/>
              <a:t>Atheneum: Keuzepakketten </a:t>
            </a:r>
          </a:p>
          <a:p>
            <a:pPr lvl="1"/>
            <a:r>
              <a:rPr lang="nl-BE" dirty="0" smtClean="0"/>
              <a:t>Latijn 4u</a:t>
            </a:r>
          </a:p>
          <a:p>
            <a:pPr lvl="1"/>
            <a:r>
              <a:rPr lang="nl-BE" dirty="0" smtClean="0"/>
              <a:t>Gezinstechnieken 4u</a:t>
            </a:r>
          </a:p>
          <a:p>
            <a:pPr lvl="1"/>
            <a:r>
              <a:rPr lang="nl-BE" dirty="0" smtClean="0"/>
              <a:t>Hotel – Voeding: 4u</a:t>
            </a:r>
          </a:p>
          <a:p>
            <a:pPr lvl="1"/>
            <a:r>
              <a:rPr lang="nl-BE" dirty="0" smtClean="0"/>
              <a:t>Cultuur 2u + Wetenschappen 2u</a:t>
            </a:r>
          </a:p>
          <a:p>
            <a:pPr lvl="1"/>
            <a:r>
              <a:rPr lang="nl-BE" dirty="0" smtClean="0"/>
              <a:t>Sport 2u + Wetenschappen 2u</a:t>
            </a:r>
          </a:p>
          <a:p>
            <a:pPr lvl="1"/>
            <a:r>
              <a:rPr lang="nl-BE" dirty="0" smtClean="0"/>
              <a:t>Wetenschappen 2u + Stem 2u</a:t>
            </a:r>
          </a:p>
          <a:p>
            <a:pPr lvl="1"/>
            <a:r>
              <a:rPr lang="nl-BE" dirty="0" smtClean="0"/>
              <a:t>Cultuur 2u + Sport 2u</a:t>
            </a:r>
          </a:p>
          <a:p>
            <a:pPr lvl="1"/>
            <a:r>
              <a:rPr lang="nl-BE" dirty="0" smtClean="0"/>
              <a:t>Cultuur 2u + Stem 2u</a:t>
            </a:r>
          </a:p>
          <a:p>
            <a:pPr lvl="1"/>
            <a:r>
              <a:rPr lang="nl-BE" dirty="0" smtClean="0"/>
              <a:t>Sport 2u + Stem 2u</a:t>
            </a:r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Aanbod GO! A-stroom Diksmuide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833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HET SECUNDAIR ONDERWIJS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763688" y="2636912"/>
            <a:ext cx="5256584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5903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>
                <a:solidFill>
                  <a:srgbClr val="C00000"/>
                </a:solidFill>
              </a:rPr>
              <a:t>Leerplicht</a:t>
            </a:r>
            <a:r>
              <a:rPr lang="nl-BE" dirty="0" smtClean="0"/>
              <a:t> tot 18 jaar</a:t>
            </a:r>
          </a:p>
          <a:p>
            <a:endParaRPr lang="nl-BE" dirty="0"/>
          </a:p>
          <a:p>
            <a:r>
              <a:rPr lang="nl-BE" dirty="0" smtClean="0">
                <a:solidFill>
                  <a:srgbClr val="C00000"/>
                </a:solidFill>
              </a:rPr>
              <a:t>6 leerjaren</a:t>
            </a:r>
          </a:p>
          <a:p>
            <a:endParaRPr lang="nl-BE" dirty="0"/>
          </a:p>
          <a:p>
            <a:r>
              <a:rPr lang="nl-BE" dirty="0" smtClean="0">
                <a:solidFill>
                  <a:srgbClr val="C00000"/>
                </a:solidFill>
              </a:rPr>
              <a:t>3 graden</a:t>
            </a:r>
            <a:r>
              <a:rPr lang="nl-BE" dirty="0" smtClean="0"/>
              <a:t>: 1 graad = 2 leerjaren</a:t>
            </a:r>
          </a:p>
          <a:p>
            <a:pPr lvl="1"/>
            <a:r>
              <a:rPr lang="nl-BE" sz="2000" dirty="0" smtClean="0"/>
              <a:t>Eerste graad:	Vanaf 01/09/2019 start modernisering, 			aanbod van een “brede eerste graad”</a:t>
            </a:r>
          </a:p>
          <a:p>
            <a:pPr lvl="1"/>
            <a:r>
              <a:rPr lang="nl-BE" sz="2000" dirty="0" smtClean="0"/>
              <a:t>Tweede graad:	Keuze voor een “studierichting” </a:t>
            </a:r>
          </a:p>
          <a:p>
            <a:pPr lvl="1"/>
            <a:r>
              <a:rPr lang="nl-BE" sz="2000" dirty="0" smtClean="0"/>
              <a:t>Derde graad:	Voorbereiding hoger onderwijs of 				bepaald beroep </a:t>
            </a:r>
            <a:endParaRPr lang="nl-BE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STRUCTUUR SECUNDAIR ONDERWIJS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2851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1143000"/>
          </a:xfrm>
        </p:spPr>
        <p:txBody>
          <a:bodyPr lIns="92075" tIns="46038" rIns="92075" bIns="46038" anchorCtr="0"/>
          <a:lstStyle/>
          <a:p>
            <a:pPr algn="l" eaLnBrk="1" hangingPunct="1">
              <a:defRPr/>
            </a:pPr>
            <a:r>
              <a:rPr lang="fr-BE" b="1" smtClean="0">
                <a:solidFill>
                  <a:schemeClr val="tx1"/>
                </a:solidFill>
              </a:rPr>
              <a:t>Structuur secundair onderwijs</a:t>
            </a:r>
          </a:p>
        </p:txBody>
      </p:sp>
      <p:graphicFrame>
        <p:nvGraphicFramePr>
          <p:cNvPr id="36864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322590"/>
              </p:ext>
            </p:extLst>
          </p:nvPr>
        </p:nvGraphicFramePr>
        <p:xfrm>
          <a:off x="179512" y="1873250"/>
          <a:ext cx="8420101" cy="4532314"/>
        </p:xfrm>
        <a:graphic>
          <a:graphicData uri="http://schemas.openxmlformats.org/drawingml/2006/table">
            <a:tbl>
              <a:tblPr/>
              <a:tblGrid>
                <a:gridCol w="5984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68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5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270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4128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5879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2858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4450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0826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04767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28583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749243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1154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III</a:t>
                      </a:r>
                      <a:endParaRPr kumimoji="0" lang="nl-NL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5</a:t>
                      </a:r>
                      <a:endParaRPr kumimoji="0" lang="nl-NL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nl-B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ASO</a:t>
                      </a:r>
                      <a:endParaRPr kumimoji="0" lang="nl-NL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nl-B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TSO</a:t>
                      </a:r>
                      <a:endParaRPr kumimoji="0" lang="nl-N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nl-B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KSO</a:t>
                      </a:r>
                      <a:endParaRPr kumimoji="0" 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nl-B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BSO</a:t>
                      </a:r>
                      <a:endParaRPr kumimoji="0" lang="nl-N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nl-B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fr-B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fr-B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</a:t>
                      </a:r>
                      <a:endParaRPr kumimoji="0" lang="nl-N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nl-B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U</a:t>
                      </a:r>
                      <a:endParaRPr kumimoji="0" lang="nl-N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nl-B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</a:t>
                      </a:r>
                      <a:endParaRPr kumimoji="0" lang="nl-N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204"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nl-BE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marL="91433" marR="91433" marT="45724" marB="4572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11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II</a:t>
                      </a:r>
                      <a:endParaRPr kumimoji="0" lang="nl-NL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3</a:t>
                      </a:r>
                      <a:endParaRPr kumimoji="0" lang="nl-NL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nl-B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ASO</a:t>
                      </a:r>
                      <a:endParaRPr kumimoji="0" lang="nl-N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nl-B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TSO</a:t>
                      </a:r>
                      <a:endParaRPr kumimoji="0" lang="nl-N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nl-B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KSO</a:t>
                      </a:r>
                      <a:endParaRPr kumimoji="0" lang="nl-N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nl-B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BSO</a:t>
                      </a:r>
                      <a:endParaRPr kumimoji="0" lang="nl-N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nl-B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8204"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nl-BE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marL="91433" marR="91433" marT="45724" marB="4572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30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I</a:t>
                      </a:r>
                      <a:endParaRPr kumimoji="0" lang="nl-NL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 1</a:t>
                      </a:r>
                      <a:endParaRPr kumimoji="0" lang="nl-NL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nl-B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nl-BE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</a:t>
                      </a:r>
                      <a:r>
                        <a:rPr kumimoji="0" lang="nl-B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leerjaar 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  <a:r>
                        <a:rPr kumimoji="0" lang="nl-BE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ste</a:t>
                      </a:r>
                      <a:r>
                        <a:rPr kumimoji="0" lang="nl-B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leerjaar A</a:t>
                      </a:r>
                      <a:endParaRPr kumimoji="0" lang="nl-NL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nl-B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1B</a:t>
                      </a:r>
                      <a:endParaRPr kumimoji="0" lang="nl-NL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nl-B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8747" name="Text Box 107"/>
          <p:cNvSpPr txBox="1">
            <a:spLocks noChangeArrowheads="1"/>
          </p:cNvSpPr>
          <p:nvPr/>
        </p:nvSpPr>
        <p:spPr bwMode="auto">
          <a:xfrm>
            <a:off x="1752600" y="1143000"/>
            <a:ext cx="1600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400" b="1"/>
              <a:t>Theorie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400" b="1"/>
              <a:t>Verder studeren HO of univ.</a:t>
            </a:r>
            <a:endParaRPr lang="nl-NL" altLang="nl-BE" sz="1400" b="1"/>
          </a:p>
        </p:txBody>
      </p:sp>
      <p:sp>
        <p:nvSpPr>
          <p:cNvPr id="368748" name="Text Box 108"/>
          <p:cNvSpPr txBox="1">
            <a:spLocks noChangeArrowheads="1"/>
          </p:cNvSpPr>
          <p:nvPr/>
        </p:nvSpPr>
        <p:spPr bwMode="auto">
          <a:xfrm>
            <a:off x="3733800" y="1219200"/>
            <a:ext cx="25908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nl-BE" altLang="nl-BE" sz="1400" b="1"/>
              <a:t>Theorie en Praktijk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nl-BE" altLang="nl-BE" sz="1400" b="1"/>
              <a:t>Verder studeren of werken</a:t>
            </a:r>
            <a:endParaRPr lang="nl-NL" altLang="nl-BE" sz="1400" b="1"/>
          </a:p>
        </p:txBody>
      </p:sp>
      <p:sp>
        <p:nvSpPr>
          <p:cNvPr id="368749" name="Text Box 109"/>
          <p:cNvSpPr txBox="1">
            <a:spLocks noChangeArrowheads="1"/>
          </p:cNvSpPr>
          <p:nvPr/>
        </p:nvSpPr>
        <p:spPr bwMode="auto">
          <a:xfrm>
            <a:off x="6553200" y="1219200"/>
            <a:ext cx="10668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nl-BE" altLang="nl-BE" sz="1400" b="1"/>
              <a:t>Praktijk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nl-BE" altLang="nl-BE" sz="1400" b="1"/>
              <a:t>Werken</a:t>
            </a:r>
            <a:endParaRPr lang="nl-NL" altLang="nl-BE" sz="1400" b="1"/>
          </a:p>
        </p:txBody>
      </p:sp>
    </p:spTree>
    <p:extLst>
      <p:ext uri="{BB962C8B-B14F-4D97-AF65-F5344CB8AC3E}">
        <p14:creationId xmlns:p14="http://schemas.microsoft.com/office/powerpoint/2010/main" val="28461804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7" grpId="0" autoUpdateAnimBg="0"/>
      <p:bldP spid="368748" grpId="0" autoUpdateAnimBg="0"/>
      <p:bldP spid="368749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olfv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olfv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2040</TotalTime>
  <Words>3234</Words>
  <Application>Microsoft Office PowerPoint</Application>
  <PresentationFormat>Diavoorstelling (4:3)</PresentationFormat>
  <Paragraphs>984</Paragraphs>
  <Slides>61</Slides>
  <Notes>21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61</vt:i4>
      </vt:variant>
    </vt:vector>
  </HeadingPairs>
  <TitlesOfParts>
    <vt:vector size="64" baseType="lpstr">
      <vt:lpstr>Golfvorm</vt:lpstr>
      <vt:lpstr>Worksheet</vt:lpstr>
      <vt:lpstr>Werkblad</vt:lpstr>
      <vt:lpstr>PowerPoint-presentatie</vt:lpstr>
      <vt:lpstr>OP STAP NAAR EEN KEUZE</vt:lpstr>
      <vt:lpstr>KEUZEBEGELEIDING door CLB</vt:lpstr>
      <vt:lpstr>Keuzebegeleiding ? Wat mag je als ouder verwachten ?</vt:lpstr>
      <vt:lpstr>ADVIES verdere studieloopbaan</vt:lpstr>
      <vt:lpstr>BaSO-fiche (fiche Basis-Secundair Onderwijs)</vt:lpstr>
      <vt:lpstr>HET SECUNDAIR ONDERWIJS</vt:lpstr>
      <vt:lpstr>STRUCTUUR SECUNDAIR ONDERWIJS</vt:lpstr>
      <vt:lpstr>Structuur secundair onderwijs</vt:lpstr>
      <vt:lpstr>PowerPoint-presentatie</vt:lpstr>
      <vt:lpstr>PowerPoint-presentatie</vt:lpstr>
      <vt:lpstr>Studierichtingen BSO</vt:lpstr>
      <vt:lpstr>Studierichtingen BSO</vt:lpstr>
      <vt:lpstr>Studierichtingen BSO</vt:lpstr>
      <vt:lpstr>PowerPoint-presentatie</vt:lpstr>
      <vt:lpstr>Studierichtingen TSO</vt:lpstr>
      <vt:lpstr>Studierichtingen TSO</vt:lpstr>
      <vt:lpstr>Studierichtingen TSO</vt:lpstr>
      <vt:lpstr>PowerPoint-presentatie</vt:lpstr>
      <vt:lpstr>Studierichtingen KSO</vt:lpstr>
      <vt:lpstr>PowerPoint-presentatie</vt:lpstr>
      <vt:lpstr>Studierichtingen ASO</vt:lpstr>
      <vt:lpstr>Structuur secundair onderwijs</vt:lpstr>
      <vt:lpstr>Modernisering van het SO</vt:lpstr>
      <vt:lpstr>Andere “denkwijze”</vt:lpstr>
      <vt:lpstr>Modernisering van het SO</vt:lpstr>
      <vt:lpstr>Getuigschriften basisonderwijs</vt:lpstr>
      <vt:lpstr>Lessenpakket in 1A en 1B</vt:lpstr>
      <vt:lpstr>Algemene vorming</vt:lpstr>
      <vt:lpstr>Voor elke leerling dezelfde leerstof ? </vt:lpstr>
      <vt:lpstr>BASISVORMING A-stroom</vt:lpstr>
      <vt:lpstr>Lessentabel algemene vorming in 1A</vt:lpstr>
      <vt:lpstr>DE KEUZEPAKETTEN in 1A en 1B </vt:lpstr>
      <vt:lpstr>Het keuzegedeelte in 1A</vt:lpstr>
      <vt:lpstr>Het eerste leerjaar B (1B) </vt:lpstr>
      <vt:lpstr>Lessentabel algemene vorming in 1B</vt:lpstr>
      <vt:lpstr>HET KEUZEGEDEELTE IN 1B </vt:lpstr>
      <vt:lpstr>BASISOPTIES IN 2B </vt:lpstr>
      <vt:lpstr>BASISOPTIES in 2A </vt:lpstr>
      <vt:lpstr>Attestering</vt:lpstr>
      <vt:lpstr>Aanbod in de regio</vt:lpstr>
      <vt:lpstr>Vrij onderwijs Veurne – De Panne – Nieuwpoort A-stroom</vt:lpstr>
      <vt:lpstr>AANBOD VRIJ ONDERWIJS VEURNE A-stroom</vt:lpstr>
      <vt:lpstr>PowerPoint-presentatie</vt:lpstr>
      <vt:lpstr>Nieuw !!! September 2020</vt:lpstr>
      <vt:lpstr>Aanbod VRIJ ONDERWIJS DE PANNE A-stroom</vt:lpstr>
      <vt:lpstr>Aanbod VRIJ ONDERWIJS Nieuwpoort A-stroom</vt:lpstr>
      <vt:lpstr>AANBOD VEURNE + NIEUWPOORT B-stroom</vt:lpstr>
      <vt:lpstr>OPENDEURDAG</vt:lpstr>
      <vt:lpstr>Wat wil je als ouder weten</vt:lpstr>
      <vt:lpstr>Informatiebronnen gebruiken</vt:lpstr>
      <vt:lpstr>Een aanrader …</vt:lpstr>
      <vt:lpstr>CLB-chat</vt:lpstr>
      <vt:lpstr>VEEL SUCCES !!</vt:lpstr>
      <vt:lpstr>AANBOD GO! VEURNE A-stroom</vt:lpstr>
      <vt:lpstr>Aanbod GO! DE PANNE A-stroom</vt:lpstr>
      <vt:lpstr>Aanbod GO! Nieuwpoort A-stroom</vt:lpstr>
      <vt:lpstr>AANBOD GO! Nieuwpoort –De Panne B-stroom</vt:lpstr>
      <vt:lpstr>A-stroom: Aanbod ‘t SAAM Diksmuide</vt:lpstr>
      <vt:lpstr>A-stroom: Aanbod ‘t SAAM Diksmuide</vt:lpstr>
      <vt:lpstr>Aanbod GO! A-stroom Diksmuide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geert vanhoeymissen</dc:creator>
  <cp:lastModifiedBy>Valerie</cp:lastModifiedBy>
  <cp:revision>164</cp:revision>
  <cp:lastPrinted>2019-12-13T12:40:45Z</cp:lastPrinted>
  <dcterms:created xsi:type="dcterms:W3CDTF">2013-11-21T14:11:13Z</dcterms:created>
  <dcterms:modified xsi:type="dcterms:W3CDTF">2020-01-13T09:31:21Z</dcterms:modified>
</cp:coreProperties>
</file>