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7"/>
  </p:notesMasterIdLst>
  <p:sldIdLst>
    <p:sldId id="272" r:id="rId5"/>
    <p:sldId id="271" r:id="rId6"/>
    <p:sldId id="852" r:id="rId7"/>
    <p:sldId id="845" r:id="rId8"/>
    <p:sldId id="829" r:id="rId9"/>
    <p:sldId id="842" r:id="rId10"/>
    <p:sldId id="488" r:id="rId11"/>
    <p:sldId id="508" r:id="rId12"/>
    <p:sldId id="490" r:id="rId13"/>
    <p:sldId id="491" r:id="rId14"/>
    <p:sldId id="347" r:id="rId15"/>
    <p:sldId id="296" r:id="rId16"/>
    <p:sldId id="798" r:id="rId17"/>
    <p:sldId id="797" r:id="rId18"/>
    <p:sldId id="509" r:id="rId19"/>
    <p:sldId id="846" r:id="rId20"/>
    <p:sldId id="847" r:id="rId21"/>
    <p:sldId id="318" r:id="rId22"/>
    <p:sldId id="320" r:id="rId23"/>
    <p:sldId id="321" r:id="rId24"/>
    <p:sldId id="503" r:id="rId25"/>
    <p:sldId id="504" r:id="rId26"/>
    <p:sldId id="505" r:id="rId27"/>
    <p:sldId id="506" r:id="rId28"/>
    <p:sldId id="771" r:id="rId29"/>
    <p:sldId id="511" r:id="rId30"/>
    <p:sldId id="496" r:id="rId31"/>
    <p:sldId id="492" r:id="rId32"/>
    <p:sldId id="493" r:id="rId33"/>
    <p:sldId id="494" r:id="rId34"/>
    <p:sldId id="823" r:id="rId35"/>
    <p:sldId id="824" r:id="rId36"/>
    <p:sldId id="825" r:id="rId37"/>
    <p:sldId id="776" r:id="rId38"/>
    <p:sldId id="653" r:id="rId39"/>
    <p:sldId id="661" r:id="rId40"/>
    <p:sldId id="662" r:id="rId41"/>
    <p:sldId id="498" r:id="rId42"/>
    <p:sldId id="499" r:id="rId43"/>
    <p:sldId id="835" r:id="rId44"/>
    <p:sldId id="839" r:id="rId45"/>
    <p:sldId id="840" r:id="rId46"/>
    <p:sldId id="764" r:id="rId47"/>
    <p:sldId id="765" r:id="rId48"/>
    <p:sldId id="836" r:id="rId49"/>
    <p:sldId id="837" r:id="rId50"/>
    <p:sldId id="482" r:id="rId51"/>
    <p:sldId id="848" r:id="rId52"/>
    <p:sldId id="851" r:id="rId53"/>
    <p:sldId id="849" r:id="rId54"/>
    <p:sldId id="725" r:id="rId55"/>
    <p:sldId id="726" r:id="rId5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776FB-E545-4612-9111-D771B6EC8DF6}" v="2" dt="2022-05-02T08:38:25.784"/>
    <p1510:client id="{2F2E1826-719E-4131-A56C-12FDD67F4695}" v="98" dt="2022-05-02T13:56:48.034"/>
    <p1510:client id="{4FC8ADC8-3C1C-4130-8450-637D30A459D7}" v="8" dt="2022-05-02T09:08:22.434"/>
    <p1510:client id="{5E697611-AFC1-40AF-807E-C4EB69235F03}" v="690" dt="2022-05-02T13:18:22.826"/>
    <p1510:client id="{A0D88667-E97E-4FC8-8B6B-0987141F04F5}" v="61" dt="2022-05-02T11:07:25.289"/>
    <p1510:client id="{C8CBDC73-1205-4D9C-9F2C-025697980AA1}" v="2" dt="2022-05-02T14:42:49.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F5A5E-59EE-4711-842B-D63D077043F1}" type="doc">
      <dgm:prSet loTypeId="urn:microsoft.com/office/officeart/2005/8/layout/pyramid2" loCatId="list" qsTypeId="urn:microsoft.com/office/officeart/2005/8/quickstyle/3d2" qsCatId="3D" csTypeId="urn:microsoft.com/office/officeart/2005/8/colors/accent1_2" csCatId="accent1" phldr="1"/>
      <dgm:spPr/>
      <dgm:t>
        <a:bodyPr/>
        <a:lstStyle/>
        <a:p>
          <a:endParaRPr lang="nl-NL"/>
        </a:p>
      </dgm:t>
    </dgm:pt>
    <dgm:pt modelId="{BDC9EF13-2D3F-49BD-83D7-8571B0EA6554}">
      <dgm:prSet phldrT="[Tekst]"/>
      <dgm:spPr>
        <a:solidFill>
          <a:schemeClr val="bg1">
            <a:lumMod val="85000"/>
            <a:alpha val="90000"/>
          </a:schemeClr>
        </a:solidFill>
      </dgm:spPr>
      <dgm:t>
        <a:bodyPr/>
        <a:lstStyle/>
        <a:p>
          <a:r>
            <a:rPr lang="nl-BE" b="1"/>
            <a:t>Fase 3: IAC</a:t>
          </a:r>
          <a:endParaRPr lang="nl-NL" b="1"/>
        </a:p>
      </dgm:t>
    </dgm:pt>
    <dgm:pt modelId="{A616634F-1323-43BB-9CC4-A048AA6A8808}" type="parTrans" cxnId="{2B46D1EB-0A9B-45C5-B954-593BEDFA295D}">
      <dgm:prSet/>
      <dgm:spPr/>
      <dgm:t>
        <a:bodyPr/>
        <a:lstStyle/>
        <a:p>
          <a:endParaRPr lang="nl-NL"/>
        </a:p>
      </dgm:t>
    </dgm:pt>
    <dgm:pt modelId="{81480983-F36A-4294-8EF8-EC29AE2A4C07}" type="sibTrans" cxnId="{2B46D1EB-0A9B-45C5-B954-593BEDFA295D}">
      <dgm:prSet/>
      <dgm:spPr/>
      <dgm:t>
        <a:bodyPr/>
        <a:lstStyle/>
        <a:p>
          <a:endParaRPr lang="nl-NL"/>
        </a:p>
      </dgm:t>
    </dgm:pt>
    <dgm:pt modelId="{5E32E9D4-70BC-492F-A481-5590DF2C1DB3}">
      <dgm:prSet phldrT="[Tekst]"/>
      <dgm:spPr>
        <a:solidFill>
          <a:schemeClr val="bg1">
            <a:lumMod val="85000"/>
            <a:alpha val="90000"/>
          </a:schemeClr>
        </a:solidFill>
      </dgm:spPr>
      <dgm:t>
        <a:bodyPr/>
        <a:lstStyle/>
        <a:p>
          <a:r>
            <a:rPr lang="nl-BE" b="1"/>
            <a:t>Fase 1: Verhoogde zorg</a:t>
          </a:r>
          <a:endParaRPr lang="nl-NL" b="1"/>
        </a:p>
      </dgm:t>
    </dgm:pt>
    <dgm:pt modelId="{439719B4-7235-44EC-B254-379598EF76D0}" type="parTrans" cxnId="{A40D7DC8-2347-455B-AABD-8A17DD300D3B}">
      <dgm:prSet/>
      <dgm:spPr/>
      <dgm:t>
        <a:bodyPr/>
        <a:lstStyle/>
        <a:p>
          <a:endParaRPr lang="nl-NL"/>
        </a:p>
      </dgm:t>
    </dgm:pt>
    <dgm:pt modelId="{39677EFA-FA55-4BDF-9FB1-303B51EB1D54}" type="sibTrans" cxnId="{A40D7DC8-2347-455B-AABD-8A17DD300D3B}">
      <dgm:prSet/>
      <dgm:spPr/>
      <dgm:t>
        <a:bodyPr/>
        <a:lstStyle/>
        <a:p>
          <a:endParaRPr lang="nl-NL"/>
        </a:p>
      </dgm:t>
    </dgm:pt>
    <dgm:pt modelId="{FB70F18E-FC08-49DE-A916-CFA40F82A5A0}">
      <dgm:prSet phldrT="[Tekst]"/>
      <dgm:spPr>
        <a:solidFill>
          <a:schemeClr val="bg1">
            <a:lumMod val="85000"/>
            <a:alpha val="90000"/>
          </a:schemeClr>
        </a:solidFill>
      </dgm:spPr>
      <dgm:t>
        <a:bodyPr/>
        <a:lstStyle/>
        <a:p>
          <a:r>
            <a:rPr lang="nl-BE" b="1"/>
            <a:t>Fase 0: Brede Basiszorg</a:t>
          </a:r>
          <a:endParaRPr lang="nl-NL" b="1"/>
        </a:p>
      </dgm:t>
    </dgm:pt>
    <dgm:pt modelId="{BFA95DAC-29A6-453B-9F09-B00CB87F3690}" type="parTrans" cxnId="{E15EB34C-81AF-4448-9303-8E99F411116A}">
      <dgm:prSet/>
      <dgm:spPr/>
      <dgm:t>
        <a:bodyPr/>
        <a:lstStyle/>
        <a:p>
          <a:endParaRPr lang="nl-NL"/>
        </a:p>
      </dgm:t>
    </dgm:pt>
    <dgm:pt modelId="{70D4D1F0-461D-476F-A66A-B3439E821AD1}" type="sibTrans" cxnId="{E15EB34C-81AF-4448-9303-8E99F411116A}">
      <dgm:prSet/>
      <dgm:spPr/>
      <dgm:t>
        <a:bodyPr/>
        <a:lstStyle/>
        <a:p>
          <a:endParaRPr lang="nl-NL"/>
        </a:p>
      </dgm:t>
    </dgm:pt>
    <dgm:pt modelId="{FE17CFA1-63B7-4F95-B85C-3E8BA88F48A8}">
      <dgm:prSet phldrT="[Tekst]"/>
      <dgm:spPr>
        <a:solidFill>
          <a:schemeClr val="bg1">
            <a:lumMod val="85000"/>
            <a:alpha val="90000"/>
          </a:schemeClr>
        </a:solidFill>
      </dgm:spPr>
      <dgm:t>
        <a:bodyPr/>
        <a:lstStyle/>
        <a:p>
          <a:r>
            <a:rPr lang="nl-BE" b="1"/>
            <a:t>Fase 2: Uitbreiding van zorg</a:t>
          </a:r>
          <a:endParaRPr lang="nl-NL" b="1"/>
        </a:p>
      </dgm:t>
    </dgm:pt>
    <dgm:pt modelId="{80A2BD84-7262-4FCD-96E4-A1D33D33466F}" type="parTrans" cxnId="{4671C71F-BDCA-4DB6-AD26-12C51A908789}">
      <dgm:prSet/>
      <dgm:spPr/>
      <dgm:t>
        <a:bodyPr/>
        <a:lstStyle/>
        <a:p>
          <a:endParaRPr lang="nl-NL"/>
        </a:p>
      </dgm:t>
    </dgm:pt>
    <dgm:pt modelId="{D2F74040-6866-47AF-9976-AEED8779E668}" type="sibTrans" cxnId="{4671C71F-BDCA-4DB6-AD26-12C51A908789}">
      <dgm:prSet/>
      <dgm:spPr/>
      <dgm:t>
        <a:bodyPr/>
        <a:lstStyle/>
        <a:p>
          <a:endParaRPr lang="nl-NL"/>
        </a:p>
      </dgm:t>
    </dgm:pt>
    <dgm:pt modelId="{F00BB570-8677-4E27-91AA-BA80BBB02ED7}" type="pres">
      <dgm:prSet presAssocID="{1C1F5A5E-59EE-4711-842B-D63D077043F1}" presName="compositeShape" presStyleCnt="0">
        <dgm:presLayoutVars>
          <dgm:dir/>
          <dgm:resizeHandles/>
        </dgm:presLayoutVars>
      </dgm:prSet>
      <dgm:spPr/>
    </dgm:pt>
    <dgm:pt modelId="{0EB35904-0A48-4938-8183-5BB8714C7F43}" type="pres">
      <dgm:prSet presAssocID="{1C1F5A5E-59EE-4711-842B-D63D077043F1}" presName="pyramid" presStyleLbl="node1" presStyleIdx="0" presStyleCnt="1" custLinFactNeighborX="-250" custLinFactNeighborY="5263"/>
      <dgm:spPr>
        <a:solidFill>
          <a:schemeClr val="tx1"/>
        </a:solidFill>
      </dgm:spPr>
    </dgm:pt>
    <dgm:pt modelId="{6B123DA0-2A98-4F59-B7FA-CBFB986BA317}" type="pres">
      <dgm:prSet presAssocID="{1C1F5A5E-59EE-4711-842B-D63D077043F1}" presName="theList" presStyleCnt="0"/>
      <dgm:spPr/>
    </dgm:pt>
    <dgm:pt modelId="{FF2E89D0-AE75-4894-8ABA-A4F9CE831DA7}" type="pres">
      <dgm:prSet presAssocID="{BDC9EF13-2D3F-49BD-83D7-8571B0EA6554}" presName="aNode" presStyleLbl="fgAcc1" presStyleIdx="0" presStyleCnt="4" custLinFactX="-13953" custLinFactNeighborX="-100000" custLinFactNeighborY="50140">
        <dgm:presLayoutVars>
          <dgm:bulletEnabled val="1"/>
        </dgm:presLayoutVars>
      </dgm:prSet>
      <dgm:spPr/>
    </dgm:pt>
    <dgm:pt modelId="{8A1535C0-D229-45C9-9E42-3BEF028F256B}" type="pres">
      <dgm:prSet presAssocID="{BDC9EF13-2D3F-49BD-83D7-8571B0EA6554}" presName="aSpace" presStyleCnt="0"/>
      <dgm:spPr/>
    </dgm:pt>
    <dgm:pt modelId="{B01CDB6B-8084-4B03-A1AB-DE418D84D2BA}" type="pres">
      <dgm:prSet presAssocID="{5E32E9D4-70BC-492F-A481-5590DF2C1DB3}" presName="aNode" presStyleLbl="fgAcc1" presStyleIdx="1" presStyleCnt="4" custLinFactX="-13149" custLinFactY="132973" custLinFactNeighborX="-100000" custLinFactNeighborY="200000">
        <dgm:presLayoutVars>
          <dgm:bulletEnabled val="1"/>
        </dgm:presLayoutVars>
      </dgm:prSet>
      <dgm:spPr/>
    </dgm:pt>
    <dgm:pt modelId="{8122BF75-51EB-47FA-9D6C-185B7FBE51EA}" type="pres">
      <dgm:prSet presAssocID="{5E32E9D4-70BC-492F-A481-5590DF2C1DB3}" presName="aSpace" presStyleCnt="0"/>
      <dgm:spPr/>
    </dgm:pt>
    <dgm:pt modelId="{D33D47D2-B070-4F0D-967F-9FE36E3AC5A5}" type="pres">
      <dgm:prSet presAssocID="{FB70F18E-FC08-49DE-A916-CFA40F82A5A0}" presName="aNode" presStyleLbl="fgAcc1" presStyleIdx="2" presStyleCnt="4" custLinFactX="-10995" custLinFactY="144040" custLinFactNeighborX="-100000" custLinFactNeighborY="200000">
        <dgm:presLayoutVars>
          <dgm:bulletEnabled val="1"/>
        </dgm:presLayoutVars>
      </dgm:prSet>
      <dgm:spPr/>
    </dgm:pt>
    <dgm:pt modelId="{BCAEA220-4A76-4023-B9B7-4CD902432F99}" type="pres">
      <dgm:prSet presAssocID="{FB70F18E-FC08-49DE-A916-CFA40F82A5A0}" presName="aSpace" presStyleCnt="0"/>
      <dgm:spPr/>
    </dgm:pt>
    <dgm:pt modelId="{7F25172A-8730-4698-BCAE-71405E550AC1}" type="pres">
      <dgm:prSet presAssocID="{FE17CFA1-63B7-4F95-B85C-3E8BA88F48A8}" presName="aNode" presStyleLbl="fgAcc1" presStyleIdx="3" presStyleCnt="4" custLinFactX="-12237" custLinFactY="-176692" custLinFactNeighborX="-100000" custLinFactNeighborY="-200000">
        <dgm:presLayoutVars>
          <dgm:bulletEnabled val="1"/>
        </dgm:presLayoutVars>
      </dgm:prSet>
      <dgm:spPr/>
    </dgm:pt>
    <dgm:pt modelId="{D0550176-582A-4C1B-BC55-EC2F1D61E319}" type="pres">
      <dgm:prSet presAssocID="{FE17CFA1-63B7-4F95-B85C-3E8BA88F48A8}" presName="aSpace" presStyleCnt="0"/>
      <dgm:spPr/>
    </dgm:pt>
  </dgm:ptLst>
  <dgm:cxnLst>
    <dgm:cxn modelId="{2028C013-27EC-41CB-BA6C-49B5FB735B69}" type="presOf" srcId="{1C1F5A5E-59EE-4711-842B-D63D077043F1}" destId="{F00BB570-8677-4E27-91AA-BA80BBB02ED7}" srcOrd="0" destOrd="0" presId="urn:microsoft.com/office/officeart/2005/8/layout/pyramid2"/>
    <dgm:cxn modelId="{BAAC2214-7C53-488D-9557-360E5EE992AF}" type="presOf" srcId="{5E32E9D4-70BC-492F-A481-5590DF2C1DB3}" destId="{B01CDB6B-8084-4B03-A1AB-DE418D84D2BA}" srcOrd="0" destOrd="0" presId="urn:microsoft.com/office/officeart/2005/8/layout/pyramid2"/>
    <dgm:cxn modelId="{55F5C618-4409-4952-A45E-DE48927E22D4}" type="presOf" srcId="{FE17CFA1-63B7-4F95-B85C-3E8BA88F48A8}" destId="{7F25172A-8730-4698-BCAE-71405E550AC1}" srcOrd="0" destOrd="0" presId="urn:microsoft.com/office/officeart/2005/8/layout/pyramid2"/>
    <dgm:cxn modelId="{4671C71F-BDCA-4DB6-AD26-12C51A908789}" srcId="{1C1F5A5E-59EE-4711-842B-D63D077043F1}" destId="{FE17CFA1-63B7-4F95-B85C-3E8BA88F48A8}" srcOrd="3" destOrd="0" parTransId="{80A2BD84-7262-4FCD-96E4-A1D33D33466F}" sibTransId="{D2F74040-6866-47AF-9976-AEED8779E668}"/>
    <dgm:cxn modelId="{D1022443-F890-4402-A90D-2C9503B3E018}" type="presOf" srcId="{BDC9EF13-2D3F-49BD-83D7-8571B0EA6554}" destId="{FF2E89D0-AE75-4894-8ABA-A4F9CE831DA7}" srcOrd="0" destOrd="0" presId="urn:microsoft.com/office/officeart/2005/8/layout/pyramid2"/>
    <dgm:cxn modelId="{E15EB34C-81AF-4448-9303-8E99F411116A}" srcId="{1C1F5A5E-59EE-4711-842B-D63D077043F1}" destId="{FB70F18E-FC08-49DE-A916-CFA40F82A5A0}" srcOrd="2" destOrd="0" parTransId="{BFA95DAC-29A6-453B-9F09-B00CB87F3690}" sibTransId="{70D4D1F0-461D-476F-A66A-B3439E821AD1}"/>
    <dgm:cxn modelId="{A40D7DC8-2347-455B-AABD-8A17DD300D3B}" srcId="{1C1F5A5E-59EE-4711-842B-D63D077043F1}" destId="{5E32E9D4-70BC-492F-A481-5590DF2C1DB3}" srcOrd="1" destOrd="0" parTransId="{439719B4-7235-44EC-B254-379598EF76D0}" sibTransId="{39677EFA-FA55-4BDF-9FB1-303B51EB1D54}"/>
    <dgm:cxn modelId="{787B2EE5-E557-4F5D-8BA5-0197616BC023}" type="presOf" srcId="{FB70F18E-FC08-49DE-A916-CFA40F82A5A0}" destId="{D33D47D2-B070-4F0D-967F-9FE36E3AC5A5}" srcOrd="0" destOrd="0" presId="urn:microsoft.com/office/officeart/2005/8/layout/pyramid2"/>
    <dgm:cxn modelId="{2B46D1EB-0A9B-45C5-B954-593BEDFA295D}" srcId="{1C1F5A5E-59EE-4711-842B-D63D077043F1}" destId="{BDC9EF13-2D3F-49BD-83D7-8571B0EA6554}" srcOrd="0" destOrd="0" parTransId="{A616634F-1323-43BB-9CC4-A048AA6A8808}" sibTransId="{81480983-F36A-4294-8EF8-EC29AE2A4C07}"/>
    <dgm:cxn modelId="{F636AAF1-AAD2-4434-92FC-3B351AA901C8}" type="presParOf" srcId="{F00BB570-8677-4E27-91AA-BA80BBB02ED7}" destId="{0EB35904-0A48-4938-8183-5BB8714C7F43}" srcOrd="0" destOrd="0" presId="urn:microsoft.com/office/officeart/2005/8/layout/pyramid2"/>
    <dgm:cxn modelId="{8BAEACCE-E898-4E9C-9575-5B1D909D8131}" type="presParOf" srcId="{F00BB570-8677-4E27-91AA-BA80BBB02ED7}" destId="{6B123DA0-2A98-4F59-B7FA-CBFB986BA317}" srcOrd="1" destOrd="0" presId="urn:microsoft.com/office/officeart/2005/8/layout/pyramid2"/>
    <dgm:cxn modelId="{F9681771-030E-4AD1-96E1-4835820B3330}" type="presParOf" srcId="{6B123DA0-2A98-4F59-B7FA-CBFB986BA317}" destId="{FF2E89D0-AE75-4894-8ABA-A4F9CE831DA7}" srcOrd="0" destOrd="0" presId="urn:microsoft.com/office/officeart/2005/8/layout/pyramid2"/>
    <dgm:cxn modelId="{35A2ED43-17FC-4884-B2FD-8983C1D4CCF3}" type="presParOf" srcId="{6B123DA0-2A98-4F59-B7FA-CBFB986BA317}" destId="{8A1535C0-D229-45C9-9E42-3BEF028F256B}" srcOrd="1" destOrd="0" presId="urn:microsoft.com/office/officeart/2005/8/layout/pyramid2"/>
    <dgm:cxn modelId="{CF56358E-418E-4FBD-91B3-176A3CD9FA0D}" type="presParOf" srcId="{6B123DA0-2A98-4F59-B7FA-CBFB986BA317}" destId="{B01CDB6B-8084-4B03-A1AB-DE418D84D2BA}" srcOrd="2" destOrd="0" presId="urn:microsoft.com/office/officeart/2005/8/layout/pyramid2"/>
    <dgm:cxn modelId="{8A52753C-BC9E-4E80-AE2E-9EE7D4805D96}" type="presParOf" srcId="{6B123DA0-2A98-4F59-B7FA-CBFB986BA317}" destId="{8122BF75-51EB-47FA-9D6C-185B7FBE51EA}" srcOrd="3" destOrd="0" presId="urn:microsoft.com/office/officeart/2005/8/layout/pyramid2"/>
    <dgm:cxn modelId="{409BDFBA-CD25-4C97-96A1-0442B3E8C1CD}" type="presParOf" srcId="{6B123DA0-2A98-4F59-B7FA-CBFB986BA317}" destId="{D33D47D2-B070-4F0D-967F-9FE36E3AC5A5}" srcOrd="4" destOrd="0" presId="urn:microsoft.com/office/officeart/2005/8/layout/pyramid2"/>
    <dgm:cxn modelId="{085F7DBD-B187-4F0A-94A4-9DA2F16CB86C}" type="presParOf" srcId="{6B123DA0-2A98-4F59-B7FA-CBFB986BA317}" destId="{BCAEA220-4A76-4023-B9B7-4CD902432F99}" srcOrd="5" destOrd="0" presId="urn:microsoft.com/office/officeart/2005/8/layout/pyramid2"/>
    <dgm:cxn modelId="{2FE21D03-3BC0-4176-B6A1-1017E0B03B06}" type="presParOf" srcId="{6B123DA0-2A98-4F59-B7FA-CBFB986BA317}" destId="{7F25172A-8730-4698-BCAE-71405E550AC1}" srcOrd="6" destOrd="0" presId="urn:microsoft.com/office/officeart/2005/8/layout/pyramid2"/>
    <dgm:cxn modelId="{DBF95E80-C082-4468-A9B9-C42E518A9AE8}" type="presParOf" srcId="{6B123DA0-2A98-4F59-B7FA-CBFB986BA317}" destId="{D0550176-582A-4C1B-BC55-EC2F1D61E319}"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35904-0A48-4938-8183-5BB8714C7F43}">
      <dsp:nvSpPr>
        <dsp:cNvPr id="0" name=""/>
        <dsp:cNvSpPr/>
      </dsp:nvSpPr>
      <dsp:spPr>
        <a:xfrm>
          <a:off x="1174408" y="0"/>
          <a:ext cx="5121275" cy="5121275"/>
        </a:xfrm>
        <a:prstGeom prst="triangle">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F2E89D0-AE75-4894-8ABA-A4F9CE831DA7}">
      <dsp:nvSpPr>
        <dsp:cNvPr id="0" name=""/>
        <dsp:cNvSpPr/>
      </dsp:nvSpPr>
      <dsp:spPr>
        <a:xfrm>
          <a:off x="0" y="569676"/>
          <a:ext cx="3328828" cy="910226"/>
        </a:xfrm>
        <a:prstGeom prst="roundRect">
          <a:avLst/>
        </a:prstGeom>
        <a:solidFill>
          <a:schemeClr val="bg1">
            <a:lumMod val="85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b="1" kern="1200"/>
            <a:t>Fase 3: IAC</a:t>
          </a:r>
          <a:endParaRPr lang="nl-NL" sz="2300" b="1" kern="1200"/>
        </a:p>
      </dsp:txBody>
      <dsp:txXfrm>
        <a:off x="44434" y="614110"/>
        <a:ext cx="3239960" cy="821358"/>
      </dsp:txXfrm>
    </dsp:sp>
    <dsp:sp modelId="{B01CDB6B-8084-4B03-A1AB-DE418D84D2BA}">
      <dsp:nvSpPr>
        <dsp:cNvPr id="0" name=""/>
        <dsp:cNvSpPr/>
      </dsp:nvSpPr>
      <dsp:spPr>
        <a:xfrm>
          <a:off x="0" y="2974544"/>
          <a:ext cx="3328828" cy="910226"/>
        </a:xfrm>
        <a:prstGeom prst="roundRect">
          <a:avLst/>
        </a:prstGeom>
        <a:solidFill>
          <a:schemeClr val="bg1">
            <a:lumMod val="85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b="1" kern="1200"/>
            <a:t>Fase 1: Verhoogde zorg</a:t>
          </a:r>
          <a:endParaRPr lang="nl-NL" sz="2300" b="1" kern="1200"/>
        </a:p>
      </dsp:txBody>
      <dsp:txXfrm>
        <a:off x="44434" y="3018978"/>
        <a:ext cx="3239960" cy="821358"/>
      </dsp:txXfrm>
    </dsp:sp>
    <dsp:sp modelId="{D33D47D2-B070-4F0D-967F-9FE36E3AC5A5}">
      <dsp:nvSpPr>
        <dsp:cNvPr id="0" name=""/>
        <dsp:cNvSpPr/>
      </dsp:nvSpPr>
      <dsp:spPr>
        <a:xfrm>
          <a:off x="53015" y="4099284"/>
          <a:ext cx="3328828" cy="910226"/>
        </a:xfrm>
        <a:prstGeom prst="roundRect">
          <a:avLst/>
        </a:prstGeom>
        <a:solidFill>
          <a:schemeClr val="bg1">
            <a:lumMod val="85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b="1" kern="1200"/>
            <a:t>Fase 0: Brede Basiszorg</a:t>
          </a:r>
          <a:endParaRPr lang="nl-NL" sz="2300" b="1" kern="1200"/>
        </a:p>
      </dsp:txBody>
      <dsp:txXfrm>
        <a:off x="97449" y="4143718"/>
        <a:ext cx="3239960" cy="821358"/>
      </dsp:txXfrm>
    </dsp:sp>
    <dsp:sp modelId="{7F25172A-8730-4698-BCAE-71405E550AC1}">
      <dsp:nvSpPr>
        <dsp:cNvPr id="0" name=""/>
        <dsp:cNvSpPr/>
      </dsp:nvSpPr>
      <dsp:spPr>
        <a:xfrm>
          <a:off x="11671" y="1748788"/>
          <a:ext cx="3328828" cy="910226"/>
        </a:xfrm>
        <a:prstGeom prst="roundRect">
          <a:avLst/>
        </a:prstGeom>
        <a:solidFill>
          <a:schemeClr val="bg1">
            <a:lumMod val="85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BE" sz="2300" b="1" kern="1200"/>
            <a:t>Fase 2: Uitbreiding van zorg</a:t>
          </a:r>
          <a:endParaRPr lang="nl-NL" sz="2300" b="1" kern="1200"/>
        </a:p>
      </dsp:txBody>
      <dsp:txXfrm>
        <a:off x="56105" y="1793222"/>
        <a:ext cx="3239960" cy="8213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4C669-3D82-4166-8824-2571BE730076}" type="datetimeFigureOut">
              <a:rPr lang="nl-BE" smtClean="0"/>
              <a:t>6/04/2023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C6FCD-5129-4A45-B3D1-FA9321B0B7B8}" type="slidenum">
              <a:rPr lang="nl-BE" smtClean="0"/>
              <a:t>‹nr.›</a:t>
            </a:fld>
            <a:endParaRPr lang="nl-BE"/>
          </a:p>
        </p:txBody>
      </p:sp>
    </p:spTree>
    <p:extLst>
      <p:ext uri="{BB962C8B-B14F-4D97-AF65-F5344CB8AC3E}">
        <p14:creationId xmlns:p14="http://schemas.microsoft.com/office/powerpoint/2010/main" val="10279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ta-vlaamsbrabant-brussel.b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asyluminfo.be/en/living/healthcare/"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vertaalbibliotheek.be/?q=uitg%20ebreid+zoeken&amp;field_zoeken_sector_tid%5b%5d=83&amp;field_zoeken_sector_tid%5b%5d=39&amp;field_tags_value=&amp;sort_by=title&amp;sort_order=ASC"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a:t>De ingesproken PPT zijn omgezet naar </a:t>
            </a:r>
            <a:r>
              <a:rPr lang="nl-BE" baseline="0" err="1"/>
              <a:t>you</a:t>
            </a:r>
            <a:r>
              <a:rPr lang="nl-BE" baseline="0"/>
              <a:t> tube filmpjes</a:t>
            </a:r>
          </a:p>
          <a:p>
            <a:r>
              <a:rPr lang="nl-BE" baseline="0"/>
              <a:t>Naast deze PPT is er ook nog filmpje 2 kijken met een </a:t>
            </a:r>
            <a:r>
              <a:rPr lang="nl-BE" baseline="0" err="1"/>
              <a:t>traumasensitieve</a:t>
            </a:r>
            <a:r>
              <a:rPr lang="nl-BE" baseline="0"/>
              <a:t> bril en filmpje 3 de rol van de school en het CLB</a:t>
            </a:r>
          </a:p>
          <a:p>
            <a:endParaRPr lang="nl-BE" baseline="0"/>
          </a:p>
          <a:p>
            <a:r>
              <a:rPr lang="nl-BE" baseline="0"/>
              <a:t>Binnen dit project werden ook volgende werkmap ontwikkeld die gebruikt werd om deze power-point te ondersteunen: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baseline="0">
                <a:solidFill>
                  <a:schemeClr val="tx1"/>
                </a:solidFill>
                <a:effectLst/>
                <a:latin typeface="+mn-lt"/>
                <a:ea typeface="+mn-ea"/>
                <a:cs typeface="+mn-cs"/>
              </a:rPr>
              <a:t>Werkmap: trauma- en cultuursensitief werken op school, voor leerlingen met een vluchtverhaal en andere</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werkmap is een poging om een praktische gids uit te schrijven voor scholen en CLB-medewerkers.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bundel met praktische fiches wilt ertoe bijdragen om de aanpak op school, binnen de basiszorg en de verhoogde zorg, af te stemmen op leerlingen met een vluchtverhaal.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 werkmap komt vooral in filmpje 3 aan bod  - de rol van school en CLB </a:t>
            </a:r>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a:t>
            </a:fld>
            <a:endParaRPr lang="nl-BE"/>
          </a:p>
        </p:txBody>
      </p:sp>
    </p:spTree>
    <p:extLst>
      <p:ext uri="{BB962C8B-B14F-4D97-AF65-F5344CB8AC3E}">
        <p14:creationId xmlns:p14="http://schemas.microsoft.com/office/powerpoint/2010/main" val="33573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We spreken van Type II trauma bij </a:t>
            </a:r>
            <a:r>
              <a:rPr lang="nl-BE" sz="1200" b="1" kern="1200">
                <a:solidFill>
                  <a:schemeClr val="tx1"/>
                </a:solidFill>
                <a:effectLst/>
                <a:latin typeface="+mn-lt"/>
                <a:ea typeface="+mn-ea"/>
                <a:cs typeface="+mn-cs"/>
              </a:rPr>
              <a:t>langdurig en herhaalde traumatische gebeurtenissen.</a:t>
            </a:r>
          </a:p>
          <a:p>
            <a:r>
              <a:rPr lang="nl-BE" sz="1200" b="1" kern="1200">
                <a:solidFill>
                  <a:schemeClr val="tx1"/>
                </a:solidFill>
                <a:effectLst/>
                <a:latin typeface="+mn-lt"/>
                <a:ea typeface="+mn-ea"/>
                <a:cs typeface="+mn-cs"/>
              </a:rPr>
              <a:t>H</a:t>
            </a:r>
            <a:r>
              <a:rPr lang="nl-BE" sz="1200" kern="1200">
                <a:solidFill>
                  <a:schemeClr val="tx1"/>
                </a:solidFill>
                <a:effectLst/>
                <a:latin typeface="+mn-lt"/>
                <a:ea typeface="+mn-ea"/>
                <a:cs typeface="+mn-cs"/>
              </a:rPr>
              <a:t>et kind voelt zich erg machteloos bv., oorlogservaringen, herhaaldelijke seksueel misbruik,. </a:t>
            </a:r>
          </a:p>
          <a:p>
            <a:r>
              <a:rPr lang="nl-BE" sz="1200" kern="1200">
                <a:solidFill>
                  <a:schemeClr val="tx1"/>
                </a:solidFill>
                <a:effectLst/>
                <a:latin typeface="+mn-lt"/>
                <a:ea typeface="+mn-ea"/>
                <a:cs typeface="+mn-cs"/>
              </a:rPr>
              <a:t>De traumatische gebeurtenissen hebben de ontwikkeling van het kind langdurig beïnvloed.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Vaak betreft het herhaaldelijke traumatische ervaringen die plaatsvinden in de </a:t>
            </a:r>
            <a:r>
              <a:rPr lang="nl-BE" sz="1200" b="1" kern="1200">
                <a:solidFill>
                  <a:schemeClr val="tx1"/>
                </a:solidFill>
                <a:effectLst/>
                <a:latin typeface="+mn-lt"/>
                <a:ea typeface="+mn-ea"/>
                <a:cs typeface="+mn-cs"/>
              </a:rPr>
              <a:t>persoonlijke zorgcontext</a:t>
            </a:r>
            <a:r>
              <a:rPr lang="nl-BE" sz="1200" kern="1200">
                <a:solidFill>
                  <a:schemeClr val="tx1"/>
                </a:solidFill>
                <a:effectLst/>
                <a:latin typeface="+mn-lt"/>
                <a:ea typeface="+mn-ea"/>
                <a:cs typeface="+mn-cs"/>
              </a:rPr>
              <a:t> (bv. verwaarlozing, onvoorspelbare zorg door de ouders, misbruik door een vertrouwenspersoon)  waardoor het vertrouwen in anderen en de wereld fundamenteel beschadigd werd. Het kind ervaart daardoor dat het leven onvoorspelbaar is en dat het niet hoeft te rekenen op anderen voor veiligheid (Vliegen, e.a., 2017).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Bij Type II-trauma leven kinderen </a:t>
            </a:r>
            <a:r>
              <a:rPr lang="nl-BE" sz="1200" b="1" kern="1200">
                <a:solidFill>
                  <a:schemeClr val="tx1"/>
                </a:solidFill>
                <a:effectLst/>
                <a:latin typeface="+mn-lt"/>
                <a:ea typeface="+mn-ea"/>
                <a:cs typeface="+mn-cs"/>
              </a:rPr>
              <a:t>chronisch/langdurig boven een draaglijk stressniveau</a:t>
            </a:r>
            <a:r>
              <a:rPr lang="nl-BE" sz="1200" kern="1200">
                <a:solidFill>
                  <a:schemeClr val="tx1"/>
                </a:solidFill>
                <a:effectLst/>
                <a:latin typeface="+mn-lt"/>
                <a:ea typeface="+mn-ea"/>
                <a:cs typeface="+mn-cs"/>
              </a:rPr>
              <a:t>. Ze ervaren voortdurend angst en grote machteloosheid (‘Hoe lang gaat dit nog duren? Ga ik dit overleven?’) waardoor ze </a:t>
            </a:r>
            <a:r>
              <a:rPr lang="nl-BE" sz="1200" b="1" kern="1200">
                <a:solidFill>
                  <a:schemeClr val="tx1"/>
                </a:solidFill>
                <a:effectLst/>
                <a:latin typeface="+mn-lt"/>
                <a:ea typeface="+mn-ea"/>
                <a:cs typeface="+mn-cs"/>
              </a:rPr>
              <a:t>dissociatieve ervaringen </a:t>
            </a:r>
            <a:r>
              <a:rPr lang="nl-BE" sz="1200" kern="1200">
                <a:solidFill>
                  <a:schemeClr val="tx1"/>
                </a:solidFill>
                <a:effectLst/>
                <a:latin typeface="+mn-lt"/>
                <a:ea typeface="+mn-ea"/>
                <a:cs typeface="+mn-cs"/>
              </a:rPr>
              <a:t>gebruiken als overlevingsstrategie.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Dit proces leidt tot een (gedeeltelijke) amnesie voor het trauma: kinderen met Type-II trauma kunnen het bestaan van de traumatische gebeurtenis vaak niet in hun herinnering oproepen (bv. misbruik, oorlog, geweld, ...). </a:t>
            </a:r>
          </a:p>
          <a:p>
            <a:r>
              <a:rPr lang="nl-BE" sz="1200" kern="1200">
                <a:solidFill>
                  <a:schemeClr val="tx1"/>
                </a:solidFill>
                <a:effectLst/>
                <a:latin typeface="+mn-lt"/>
                <a:ea typeface="+mn-ea"/>
                <a:cs typeface="+mn-cs"/>
              </a:rPr>
              <a:t>Hun </a:t>
            </a:r>
            <a:r>
              <a:rPr lang="nl-BE" sz="1200" b="1" kern="1200">
                <a:solidFill>
                  <a:schemeClr val="tx1"/>
                </a:solidFill>
                <a:effectLst/>
                <a:latin typeface="+mn-lt"/>
                <a:ea typeface="+mn-ea"/>
                <a:cs typeface="+mn-cs"/>
              </a:rPr>
              <a:t>herinneringen zijn heel gefragmenteerd opgeslagen</a:t>
            </a:r>
            <a:r>
              <a:rPr lang="nl-BE" sz="1200" kern="1200">
                <a:solidFill>
                  <a:schemeClr val="tx1"/>
                </a:solidFill>
                <a:effectLst/>
                <a:latin typeface="+mn-lt"/>
                <a:ea typeface="+mn-ea"/>
                <a:cs typeface="+mn-cs"/>
              </a:rPr>
              <a:t> in de hersenen. </a:t>
            </a:r>
          </a:p>
          <a:p>
            <a:r>
              <a:rPr lang="nl-BE" sz="1200" kern="1200">
                <a:solidFill>
                  <a:schemeClr val="tx1"/>
                </a:solidFill>
                <a:effectLst/>
                <a:latin typeface="+mn-lt"/>
                <a:ea typeface="+mn-ea"/>
                <a:cs typeface="+mn-cs"/>
              </a:rPr>
              <a:t>De opeenvolging van traumatische gebeurtenissen laat eerder vage lichamelijke sporen na (van der Kolk, 2014).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Dit proces leidt ook tot gehele of gedeeltelijke amnesie. Dit wil zeggen dat de herinnering aan de traumatische ervaring onderdrukt wordt. De herinneringen worden fragmentarisch opgeslagen in de hersenen. Dit betekent dat kinderen met complex trauma geen samenhangend verhaal kunnen vertellen over wat hen is overkomen. Het trauma laat daarnaast ook vage lichamelijke of gedragsmatige sporen na.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De verwerking van complex trauma gebeurt in fasen. Welke rol school hierbij kan spelen, kan je beluisteren in filmpje 3. </a:t>
            </a:r>
          </a:p>
          <a:p>
            <a:r>
              <a:rPr lang="nl-BE" sz="1200" kern="1200">
                <a:solidFill>
                  <a:schemeClr val="tx1"/>
                </a:solidFill>
                <a:effectLst/>
                <a:latin typeface="+mn-lt"/>
                <a:ea typeface="+mn-ea"/>
                <a:cs typeface="+mn-cs"/>
              </a:rPr>
              <a:t>Bij complex trauma is het niet aangewezen veel over de gebeurtenissen te vertellen. Als een leerling spontaan  vertelt over wat hij heeft meegemaakt, kan je dit zeker beluisteren, niet doorvragen en terug gaan naar het hier en nu, de orde van de dag bv. welke oefening heb je pas gemaakt?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Vertellen over de gebeurtenissen kan </a:t>
            </a:r>
            <a:r>
              <a:rPr lang="nl-BE" sz="1200" kern="1200" err="1">
                <a:solidFill>
                  <a:schemeClr val="tx1"/>
                </a:solidFill>
                <a:effectLst/>
                <a:latin typeface="+mn-lt"/>
                <a:ea typeface="+mn-ea"/>
                <a:cs typeface="+mn-cs"/>
              </a:rPr>
              <a:t>triggeren</a:t>
            </a:r>
            <a:r>
              <a:rPr lang="nl-BE" sz="1200" kern="1200">
                <a:solidFill>
                  <a:schemeClr val="tx1"/>
                </a:solidFill>
                <a:effectLst/>
                <a:latin typeface="+mn-lt"/>
                <a:ea typeface="+mn-ea"/>
                <a:cs typeface="+mn-cs"/>
              </a:rPr>
              <a:t>, de overweldigende gevoelens van de gebeurtenis in het verleden terug losmaken. Dit kan </a:t>
            </a:r>
            <a:r>
              <a:rPr lang="nl-BE" sz="1200" kern="1200" err="1">
                <a:solidFill>
                  <a:schemeClr val="tx1"/>
                </a:solidFill>
                <a:effectLst/>
                <a:latin typeface="+mn-lt"/>
                <a:ea typeface="+mn-ea"/>
                <a:cs typeface="+mn-cs"/>
              </a:rPr>
              <a:t>hertraumatiserend</a:t>
            </a:r>
            <a:r>
              <a:rPr lang="nl-BE" sz="1200" kern="1200">
                <a:solidFill>
                  <a:schemeClr val="tx1"/>
                </a:solidFill>
                <a:effectLst/>
                <a:latin typeface="+mn-lt"/>
                <a:ea typeface="+mn-ea"/>
                <a:cs typeface="+mn-cs"/>
              </a:rPr>
              <a:t> zijn. </a:t>
            </a:r>
          </a:p>
          <a:p>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10</a:t>
            </a:fld>
            <a:endParaRPr lang="nl-BE"/>
          </a:p>
        </p:txBody>
      </p:sp>
    </p:spTree>
    <p:extLst>
      <p:ext uri="{BB962C8B-B14F-4D97-AF65-F5344CB8AC3E}">
        <p14:creationId xmlns:p14="http://schemas.microsoft.com/office/powerpoint/2010/main" val="419782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Kinderen en jongeren op de vlucht maken </a:t>
            </a:r>
            <a:r>
              <a:rPr lang="nl-BE" sz="1200" b="1" kern="1200">
                <a:solidFill>
                  <a:schemeClr val="tx1"/>
                </a:solidFill>
                <a:effectLst/>
                <a:latin typeface="+mn-lt"/>
                <a:ea typeface="+mn-ea"/>
                <a:cs typeface="+mn-cs"/>
              </a:rPr>
              <a:t>ingrijpende verlieservaringen </a:t>
            </a:r>
            <a:r>
              <a:rPr lang="nl-BE" sz="1200" kern="1200">
                <a:solidFill>
                  <a:schemeClr val="tx1"/>
                </a:solidFill>
                <a:effectLst/>
                <a:latin typeface="+mn-lt"/>
                <a:ea typeface="+mn-ea"/>
                <a:cs typeface="+mn-cs"/>
              </a:rPr>
              <a:t>mee (zie ook volgende slide):</a:t>
            </a:r>
          </a:p>
          <a:p>
            <a:r>
              <a:rPr lang="nl-BE" sz="1200" kern="1200">
                <a:solidFill>
                  <a:schemeClr val="tx1"/>
                </a:solidFill>
                <a:effectLst/>
                <a:latin typeface="+mn-lt"/>
                <a:ea typeface="+mn-ea"/>
                <a:cs typeface="+mn-cs"/>
              </a:rPr>
              <a:t>ER volgt rouw op rouw op rouw… </a:t>
            </a:r>
          </a:p>
          <a:p>
            <a:pPr marL="171450" indent="-171450">
              <a:buFontTx/>
              <a:buChar char="-"/>
            </a:pPr>
            <a:endParaRPr lang="nl-BE" sz="1200" kern="1200">
              <a:solidFill>
                <a:schemeClr val="tx1"/>
              </a:solidFill>
              <a:effectLst/>
              <a:latin typeface="+mn-lt"/>
              <a:ea typeface="+mn-ea"/>
              <a:cs typeface="+mn-cs"/>
            </a:endParaRPr>
          </a:p>
          <a:p>
            <a:pPr marL="171450" indent="-171450">
              <a:buFontTx/>
              <a:buChar char="-"/>
            </a:pPr>
            <a:r>
              <a:rPr lang="nl-BE" sz="1200" kern="1200">
                <a:solidFill>
                  <a:schemeClr val="tx1"/>
                </a:solidFill>
                <a:effectLst/>
                <a:latin typeface="+mn-lt"/>
                <a:ea typeface="+mn-ea"/>
                <a:cs typeface="+mn-cs"/>
              </a:rPr>
              <a:t>Ze zijn plots moeten vertrekken zonder afscheid te nemen van hun familie, vrienden, gemeenschap en bezittingen.</a:t>
            </a:r>
          </a:p>
          <a:p>
            <a:pPr marL="171450" indent="-171450">
              <a:buFontTx/>
              <a:buChar char="-"/>
            </a:pPr>
            <a:r>
              <a:rPr lang="nl-BE" sz="1200" kern="1200">
                <a:solidFill>
                  <a:schemeClr val="tx1"/>
                </a:solidFill>
                <a:effectLst/>
                <a:latin typeface="+mn-lt"/>
                <a:ea typeface="+mn-ea"/>
                <a:cs typeface="+mn-cs"/>
              </a:rPr>
              <a:t>Kinderen en jongeren worden losgerukt van hun vertrouwde omgeving.</a:t>
            </a:r>
          </a:p>
          <a:p>
            <a:pPr marL="171450" indent="-171450">
              <a:buFontTx/>
              <a:buChar char="-"/>
            </a:pPr>
            <a:r>
              <a:rPr lang="nl-BE" sz="1200" kern="1200">
                <a:solidFill>
                  <a:schemeClr val="tx1"/>
                </a:solidFill>
                <a:effectLst/>
                <a:latin typeface="+mn-lt"/>
                <a:ea typeface="+mn-ea"/>
                <a:cs typeface="+mn-cs"/>
              </a:rPr>
              <a:t>In ons land kan er maar moeizaam contact gehouden met familie en vrienden uit hun land van herkomst. </a:t>
            </a:r>
          </a:p>
          <a:p>
            <a:pPr marL="171450" indent="-171450">
              <a:buFontTx/>
              <a:buChar char="-"/>
            </a:pPr>
            <a:r>
              <a:rPr lang="nl-BE" sz="1200" kern="1200">
                <a:solidFill>
                  <a:schemeClr val="tx1"/>
                </a:solidFill>
                <a:effectLst/>
                <a:latin typeface="+mn-lt"/>
                <a:ea typeface="+mn-ea"/>
                <a:cs typeface="+mn-cs"/>
              </a:rPr>
              <a:t>Familie vecht aan het front</a:t>
            </a:r>
          </a:p>
          <a:p>
            <a:pPr marL="171450" indent="-171450">
              <a:buFontTx/>
              <a:buChar char="-"/>
            </a:pPr>
            <a:r>
              <a:rPr lang="nl-BE" sz="1200" kern="1200">
                <a:solidFill>
                  <a:schemeClr val="tx1"/>
                </a:solidFill>
                <a:effectLst/>
                <a:latin typeface="+mn-lt"/>
                <a:ea typeface="+mn-ea"/>
                <a:cs typeface="+mn-cs"/>
              </a:rPr>
              <a:t>Sommige kinderen en jongeren weten niet waar hun familie verblijft. Soms zijn ze elkaar tijdens de vlucht kwijtgeraakt. </a:t>
            </a:r>
          </a:p>
          <a:p>
            <a:pPr marL="171450" indent="-171450">
              <a:buFontTx/>
              <a:buChar char="-"/>
            </a:pPr>
            <a:r>
              <a:rPr lang="nl-BE" sz="1200" kern="1200">
                <a:solidFill>
                  <a:schemeClr val="tx1"/>
                </a:solidFill>
                <a:effectLst/>
                <a:latin typeface="+mn-lt"/>
                <a:ea typeface="+mn-ea"/>
                <a:cs typeface="+mn-cs"/>
              </a:rPr>
              <a:t>Het is voor veel gevluchte kinderen en jongeren de trieste realiteit dat ze in het land van herkomst een familielid verloren hebben. </a:t>
            </a:r>
          </a:p>
          <a:p>
            <a:pPr marL="0" indent="0">
              <a:buFontTx/>
              <a:buNone/>
            </a:pPr>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Belangrijk om te vermelden is dat het rouwproces bij kinderen op de vlucht uitgesteld/</a:t>
            </a:r>
            <a:r>
              <a:rPr lang="nl-BE" sz="1200" b="1" kern="1200">
                <a:solidFill>
                  <a:schemeClr val="tx1"/>
                </a:solidFill>
                <a:effectLst/>
                <a:latin typeface="+mn-lt"/>
                <a:ea typeface="+mn-ea"/>
                <a:cs typeface="+mn-cs"/>
              </a:rPr>
              <a:t>vaak pas later op gang komt </a:t>
            </a:r>
            <a:r>
              <a:rPr lang="nl-BE" sz="1200" kern="1200">
                <a:solidFill>
                  <a:schemeClr val="tx1"/>
                </a:solidFill>
                <a:effectLst/>
                <a:latin typeface="+mn-lt"/>
                <a:ea typeface="+mn-ea"/>
                <a:cs typeface="+mn-cs"/>
              </a:rPr>
              <a:t>omdat zij in stressvolle omstandigheden in overlevingsmodus leven.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Er zijn heel veel omstandigheden </a:t>
            </a:r>
            <a:r>
              <a:rPr lang="nl-BE" sz="1200" b="1" kern="1200">
                <a:solidFill>
                  <a:schemeClr val="tx1"/>
                </a:solidFill>
                <a:effectLst/>
                <a:latin typeface="+mn-lt"/>
                <a:ea typeface="+mn-ea"/>
                <a:cs typeface="+mn-cs"/>
              </a:rPr>
              <a:t>waardoor ze niet aan rouwen toe komen</a:t>
            </a:r>
            <a:r>
              <a:rPr lang="nl-BE" sz="1200" kern="1200">
                <a:solidFill>
                  <a:schemeClr val="tx1"/>
                </a:solidFill>
                <a:effectLst/>
                <a:latin typeface="+mn-lt"/>
                <a:ea typeface="+mn-ea"/>
                <a:cs typeface="+mn-cs"/>
              </a:rPr>
              <a:t>, bijvoorbeeld door beperkte emotionele beschikbaarheid van hun ouders, enz.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Zo zien we soms wanneer het kind in de puberteit komt, rouw ontstaan.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rouwproces kan ook </a:t>
            </a:r>
            <a:r>
              <a:rPr lang="nl-BE" sz="1200" b="1" kern="1200">
                <a:solidFill>
                  <a:schemeClr val="tx1"/>
                </a:solidFill>
                <a:effectLst/>
                <a:latin typeface="+mn-lt"/>
                <a:ea typeface="+mn-ea"/>
                <a:cs typeface="+mn-cs"/>
              </a:rPr>
              <a:t>veel tijd in beslag nemen</a:t>
            </a:r>
            <a:r>
              <a:rPr lang="nl-BE"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is belangrijk kinderen, jongeren en gezinnen bewust te maken van het feit dat ze in een rouwproces zitten en hen stimuleren om dit proces te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Daarnaast dienen we oog te hebben voor wanneer </a:t>
            </a:r>
            <a:r>
              <a:rPr lang="nl-BE" sz="1200" b="1" kern="1200">
                <a:solidFill>
                  <a:schemeClr val="tx1"/>
                </a:solidFill>
                <a:effectLst/>
                <a:latin typeface="+mn-lt"/>
                <a:ea typeface="+mn-ea"/>
                <a:cs typeface="+mn-cs"/>
              </a:rPr>
              <a:t>het rouwproces gecompliceerd verloopt en stokt</a:t>
            </a:r>
            <a:r>
              <a:rPr lang="nl-BE"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Bij verlies is toekomstperspectief binnen brengen een helende factor. </a:t>
            </a:r>
          </a:p>
          <a:p>
            <a:pPr defTabSz="990752">
              <a:defRPr/>
            </a:pPr>
            <a:r>
              <a:rPr lang="nl-BE" baseline="0"/>
              <a:t> </a:t>
            </a:r>
            <a:endParaRPr lang="nl-BE"/>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11</a:t>
            </a:fld>
            <a:endParaRPr lang="nl-BE"/>
          </a:p>
        </p:txBody>
      </p:sp>
    </p:spTree>
    <p:extLst>
      <p:ext uri="{BB962C8B-B14F-4D97-AF65-F5344CB8AC3E}">
        <p14:creationId xmlns:p14="http://schemas.microsoft.com/office/powerpoint/2010/main" val="298196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Vaak verwachten we dat als mensen vluchten naar een veiliger oord, de meeste van hun problemen zijn opgelost.</a:t>
            </a:r>
          </a:p>
          <a:p>
            <a:r>
              <a:rPr lang="nl-BE"/>
              <a:t>Er blijft vaak een opeenstapeling van stressvolle en belastende gebeurtenissen. </a:t>
            </a:r>
          </a:p>
          <a:p>
            <a:pPr marL="171450" indent="-171450">
              <a:buFont typeface="Arial" panose="020B0604020202020204" pitchFamily="34" charset="0"/>
              <a:buChar char="•"/>
            </a:pPr>
            <a:endParaRPr lang="nl-BE" baseline="0"/>
          </a:p>
          <a:p>
            <a:pPr marL="171450" indent="-171450">
              <a:buFont typeface="Arial" panose="020B0604020202020204" pitchFamily="34" charset="0"/>
              <a:buChar char="•"/>
            </a:pPr>
            <a:r>
              <a:rPr lang="nl-BE" baseline="0"/>
              <a:t>Ze kunnen in het land van herkomst te maken hebben met </a:t>
            </a:r>
            <a:r>
              <a:rPr lang="nl-BE" b="1" baseline="0"/>
              <a:t>georganiseerd geweld/oorlog, </a:t>
            </a:r>
            <a:r>
              <a:rPr lang="nl-BE" baseline="0"/>
              <a:t>soms ook tijdens hun vlucht. Deze confrontaties met geweld en verlies kunnen als traumatisch ervaren worden. Dat wilt zeggen dat deze gebeurtenissen machteloos maakten, ontwrichtend en extreem waren.  Niet iedere vluchteling kampt met trauma, maar er zijn wel veel vluchtelingen die trauma gerelateerde klachten of andere problemen vertonen. </a:t>
            </a:r>
          </a:p>
          <a:p>
            <a:pPr marL="0" indent="0">
              <a:buFont typeface="Arial" panose="020B0604020202020204" pitchFamily="34" charset="0"/>
              <a:buNone/>
            </a:pPr>
            <a:endParaRPr lang="nl-BE" baseline="0"/>
          </a:p>
          <a:p>
            <a:pPr marL="171450" indent="-171450">
              <a:buFont typeface="Arial" panose="020B0604020202020204" pitchFamily="34" charset="0"/>
              <a:buChar char="•"/>
            </a:pPr>
            <a:r>
              <a:rPr lang="nl-BE" b="1" baseline="0"/>
              <a:t>Migratie</a:t>
            </a:r>
            <a:r>
              <a:rPr lang="nl-BE" baseline="0"/>
              <a:t> op zich kan ook gezien worden als een extreme stressor.</a:t>
            </a:r>
          </a:p>
          <a:p>
            <a:pPr marL="0" indent="0">
              <a:buFont typeface="Arial" panose="020B0604020202020204" pitchFamily="34" charset="0"/>
              <a:buNone/>
            </a:pPr>
            <a:r>
              <a:rPr lang="nl-BE" baseline="0"/>
              <a:t>	Het betekent het verlaten van een vertrouwde omgeving, afscheid nemen van familieleden en vrienden, verlies of achterlaten van bezittingen en ook van iemands sociale status. 		Ook de huidige gebeurtenissen in het land van herkomst, kunnen weerslag hebben op het stressgevoel van personen. </a:t>
            </a:r>
          </a:p>
          <a:p>
            <a:pPr marL="0" indent="0">
              <a:buFont typeface="Arial" panose="020B0604020202020204" pitchFamily="34" charset="0"/>
              <a:buNone/>
            </a:pPr>
            <a:endParaRPr lang="nl-BE" baseline="0"/>
          </a:p>
          <a:p>
            <a:pPr marL="171450" indent="-171450">
              <a:buFont typeface="Arial" panose="020B0604020202020204" pitchFamily="34" charset="0"/>
              <a:buChar char="•"/>
            </a:pPr>
            <a:r>
              <a:rPr lang="nl-BE" b="1" baseline="0"/>
              <a:t>Stress door sociale onzekerheid</a:t>
            </a:r>
            <a:r>
              <a:rPr lang="nl-BE" baseline="0"/>
              <a:t>: de droom naar een veilig en goed leven in het nieuwe land kan groot zijn, en het gebrek aan zekerheid dat in dit land geboden wordt kan daarbij teleurstellend werken. Gezinnen leven met angst voor uitzetting en terugkeer, ook de asielprocedure weegt. Ook het niet weten of familieleden kunnen vervoegen, zorgt voor extra spanning. </a:t>
            </a:r>
          </a:p>
          <a:p>
            <a:pPr marL="0" indent="0">
              <a:buFont typeface="Arial" panose="020B0604020202020204" pitchFamily="34" charset="0"/>
              <a:buNone/>
            </a:pPr>
            <a:endParaRPr lang="nl-BE" baseline="0"/>
          </a:p>
          <a:p>
            <a:pPr marL="171450" indent="-171450">
              <a:buFont typeface="Arial" panose="020B0604020202020204" pitchFamily="34" charset="0"/>
              <a:buChar char="•"/>
            </a:pPr>
            <a:r>
              <a:rPr lang="nl-BE" baseline="0"/>
              <a:t>Tenslotte heeft ook het </a:t>
            </a:r>
            <a:r>
              <a:rPr lang="nl-BE" b="1" baseline="0"/>
              <a:t>leven bij een gastgezin of een collectieve opvang </a:t>
            </a:r>
            <a:r>
              <a:rPr lang="nl-BE" baseline="0"/>
              <a:t>effect op het stressniveau bij vluchtelingen. </a:t>
            </a:r>
          </a:p>
          <a:p>
            <a:pPr marL="0" indent="0">
              <a:buFont typeface="Arial" panose="020B0604020202020204" pitchFamily="34" charset="0"/>
              <a:buNone/>
            </a:pPr>
            <a:r>
              <a:rPr lang="nl-BE" baseline="0"/>
              <a:t>	Er is een gebrek aan privacy, gebrek aan mogelijkheden om structuur te geven aan het leven, bescherming, vrijheidsbeperking, financiële beperking </a:t>
            </a:r>
            <a:r>
              <a:rPr lang="nl-BE" baseline="0" err="1"/>
              <a:t>enz</a:t>
            </a:r>
            <a:r>
              <a:rPr lang="nl-BE" baseline="0"/>
              <a:t> …</a:t>
            </a:r>
          </a:p>
          <a:p>
            <a:pPr marL="0" indent="0">
              <a:buFont typeface="Arial" panose="020B0604020202020204" pitchFamily="34" charset="0"/>
              <a:buNone/>
            </a:pPr>
            <a:endParaRPr lang="nl-BE" baseline="0"/>
          </a:p>
          <a:p>
            <a:pPr marL="0" indent="0">
              <a:buFont typeface="Arial" panose="020B0604020202020204" pitchFamily="34" charset="0"/>
              <a:buNone/>
            </a:pPr>
            <a:r>
              <a:rPr lang="nl-BE" baseline="0"/>
              <a:t>Al deze gebeurtenissen kunnen hun invloed hebben op de beschikbaarheid en de opvoeding van ouders. </a:t>
            </a:r>
          </a:p>
          <a:p>
            <a:pPr marL="171450" indent="-171450">
              <a:buFont typeface="Arial" panose="020B0604020202020204" pitchFamily="34" charset="0"/>
              <a:buChar char="•"/>
            </a:pPr>
            <a:r>
              <a:rPr lang="nl-BE" baseline="0"/>
              <a:t>De situatie van één getraumatiseerd lid van een gezin heeft zijn weerslag op het volledige gezin. </a:t>
            </a:r>
          </a:p>
          <a:p>
            <a:pPr marL="171450" indent="-171450">
              <a:buFont typeface="Arial" panose="020B0604020202020204" pitchFamily="34" charset="0"/>
              <a:buChar char="•"/>
            </a:pPr>
            <a:r>
              <a:rPr lang="nl-BE" baseline="0"/>
              <a:t>Deze traumatische stressreacties kunnen de dagelijkse routine, stabiliteit, structuur en emotionele ondersteuning ernstig ontwrichten. </a:t>
            </a:r>
          </a:p>
          <a:p>
            <a:pPr marL="0" indent="0">
              <a:buFont typeface="Arial" panose="020B0604020202020204" pitchFamily="34" charset="0"/>
              <a:buNone/>
            </a:pPr>
            <a:endParaRPr lang="nl-BE"/>
          </a:p>
        </p:txBody>
      </p:sp>
      <p:sp>
        <p:nvSpPr>
          <p:cNvPr id="4" name="Tijdelijke aanduiding voor dianummer 3"/>
          <p:cNvSpPr>
            <a:spLocks noGrp="1"/>
          </p:cNvSpPr>
          <p:nvPr>
            <p:ph type="sldNum" sz="quarter" idx="10"/>
          </p:nvPr>
        </p:nvSpPr>
        <p:spPr/>
        <p:txBody>
          <a:bodyPr/>
          <a:lstStyle/>
          <a:p>
            <a:fld id="{EE612054-5A3A-4238-BDBD-0F0A2DD9E1E6}" type="slidenum">
              <a:rPr lang="nl-BE" smtClean="0"/>
              <a:t>12</a:t>
            </a:fld>
            <a:endParaRPr lang="nl-BE"/>
          </a:p>
        </p:txBody>
      </p:sp>
    </p:spTree>
    <p:extLst>
      <p:ext uri="{BB962C8B-B14F-4D97-AF65-F5344CB8AC3E}">
        <p14:creationId xmlns:p14="http://schemas.microsoft.com/office/powerpoint/2010/main" val="4237547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Het is belangrijk om te weten dat de traumatische ervaringen plaatsvinden op het moment dat bij kinderen hun hersenen ontwikkelen en hun persoonlijkheid wordt gevormd. De impact van het trauma op de ontwikkeling van bepaalde delen in de hersenen is groot.</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Delen die nodig zijn voor het </a:t>
            </a:r>
            <a:r>
              <a:rPr lang="nl-BE" sz="1200" b="1" kern="1200">
                <a:solidFill>
                  <a:schemeClr val="tx1"/>
                </a:solidFill>
                <a:effectLst/>
                <a:latin typeface="+mn-lt"/>
                <a:ea typeface="+mn-ea"/>
                <a:cs typeface="+mn-cs"/>
              </a:rPr>
              <a:t>reguleren van emoties bij stress </a:t>
            </a:r>
            <a:r>
              <a:rPr lang="nl-BE" sz="1200" kern="1200">
                <a:solidFill>
                  <a:schemeClr val="tx1"/>
                </a:solidFill>
                <a:effectLst/>
                <a:latin typeface="+mn-lt"/>
                <a:ea typeface="+mn-ea"/>
                <a:cs typeface="+mn-cs"/>
              </a:rPr>
              <a:t>kunnen onvoldoende ontwikkelen.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kern="1200">
                <a:solidFill>
                  <a:schemeClr val="tx1"/>
                </a:solidFill>
                <a:effectLst/>
                <a:latin typeface="+mn-lt"/>
                <a:ea typeface="+mn-ea"/>
                <a:cs typeface="+mn-cs"/>
              </a:rPr>
              <a:t>De vatbaarheid voor stressvolle ervaringen verhoogt, waardoor emoties zoals extreme onmacht, kwaadheid, verwarring en dissociatie als reactie op alledaagse stress vaker voorkomen (zie volgende dia voor de uitleg rond dissociatie). </a:t>
            </a:r>
          </a:p>
          <a:p>
            <a:pPr marL="171450" indent="-171450">
              <a:buFont typeface="Arial" panose="020B0604020202020204" pitchFamily="34" charset="0"/>
              <a:buChar char="•"/>
            </a:pPr>
            <a:r>
              <a:rPr lang="nl-BE" sz="1200" kern="1200">
                <a:solidFill>
                  <a:schemeClr val="tx1"/>
                </a:solidFill>
                <a:effectLst/>
                <a:latin typeface="+mn-lt"/>
                <a:ea typeface="+mn-ea"/>
                <a:cs typeface="+mn-cs"/>
              </a:rPr>
              <a:t>Dit resulteert in meer reactieve, ondoordachte en emotionele reacties.  We zien bijvoorbeeld gedragsmatige problemen zoals vechten, agressief worden en weglopen bij stressvolle situaties. </a:t>
            </a:r>
          </a:p>
          <a:p>
            <a:pPr marL="171450" indent="-171450">
              <a:buFont typeface="Arial" panose="020B0604020202020204" pitchFamily="34" charset="0"/>
              <a:buChar char="•"/>
            </a:pPr>
            <a:r>
              <a:rPr lang="nl-BE" sz="1200" kern="1200">
                <a:solidFill>
                  <a:schemeClr val="tx1"/>
                </a:solidFill>
                <a:effectLst/>
                <a:latin typeface="+mn-lt"/>
                <a:ea typeface="+mn-ea"/>
                <a:cs typeface="+mn-cs"/>
              </a:rPr>
              <a:t>Er kunnen zich patronen van gedrag vormen die niet adequaat zijn (voor hun leeftijd). In interactie met anderen bijvoorbeeld kunnen bepaalde patronen zich blijven herhalen (bv. claimend gedrag, controlerend gedrag). </a:t>
            </a:r>
          </a:p>
          <a:p>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Doordat de hersenen van kinderen met complex trauma voortdurend afgestemd zijn op mogelijk gevaar, ontstaan er </a:t>
            </a:r>
            <a:r>
              <a:rPr lang="nl-BE" sz="1200" b="1" kern="1200">
                <a:solidFill>
                  <a:schemeClr val="tx1"/>
                </a:solidFill>
                <a:effectLst/>
                <a:latin typeface="+mn-lt"/>
                <a:ea typeface="+mn-ea"/>
                <a:cs typeface="+mn-cs"/>
              </a:rPr>
              <a:t>hiaten in de ontwikkeling</a:t>
            </a:r>
            <a:r>
              <a:rPr lang="nl-BE" sz="1200" kern="1200">
                <a:solidFill>
                  <a:schemeClr val="tx1"/>
                </a:solidFill>
                <a:effectLst/>
                <a:latin typeface="+mn-lt"/>
                <a:ea typeface="+mn-ea"/>
                <a:cs typeface="+mn-cs"/>
              </a:rPr>
              <a:t>, bijvoorbeeld van sociale, emotionele en cognitieve vaardigheden. Sociaal-emotioneel kan er sprake zijn van een </a:t>
            </a:r>
            <a:r>
              <a:rPr lang="nl-BE" sz="1200" b="1" kern="1200">
                <a:solidFill>
                  <a:schemeClr val="tx1"/>
                </a:solidFill>
                <a:effectLst/>
                <a:latin typeface="+mn-lt"/>
                <a:ea typeface="+mn-ea"/>
                <a:cs typeface="+mn-cs"/>
              </a:rPr>
              <a:t>ontwikkelingsvertraging</a:t>
            </a:r>
            <a:r>
              <a:rPr lang="nl-BE" sz="1200" kern="120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13</a:t>
            </a:fld>
            <a:endParaRPr lang="nl-BE"/>
          </a:p>
        </p:txBody>
      </p:sp>
    </p:spTree>
    <p:extLst>
      <p:ext uri="{BB962C8B-B14F-4D97-AF65-F5344CB8AC3E}">
        <p14:creationId xmlns:p14="http://schemas.microsoft.com/office/powerpoint/2010/main" val="10812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Er zijn ook letterlijke effecten in het lichaam.</a:t>
            </a:r>
          </a:p>
          <a:p>
            <a:r>
              <a:rPr lang="nl-BE" sz="1200" kern="1200">
                <a:solidFill>
                  <a:schemeClr val="tx1"/>
                </a:solidFill>
                <a:effectLst/>
                <a:latin typeface="+mn-lt"/>
                <a:ea typeface="+mn-ea"/>
                <a:cs typeface="+mn-cs"/>
              </a:rPr>
              <a:t>Complex trauma bij kinderen heeft een grote impact op de ontwikkeling van de hersenen (Perry, 2004). </a:t>
            </a:r>
          </a:p>
          <a:p>
            <a:r>
              <a:rPr lang="nl-BE" sz="1200" kern="1200">
                <a:solidFill>
                  <a:schemeClr val="tx1"/>
                </a:solidFill>
                <a:effectLst/>
                <a:latin typeface="+mn-lt"/>
                <a:ea typeface="+mn-ea"/>
                <a:cs typeface="+mn-cs"/>
              </a:rPr>
              <a:t>Onder invloed van langdurig trauma verandert het brein van kinderen. </a:t>
            </a:r>
          </a:p>
          <a:p>
            <a:r>
              <a:rPr lang="nl-BE" sz="1200" kern="1200">
                <a:solidFill>
                  <a:schemeClr val="tx1"/>
                </a:solidFill>
                <a:effectLst/>
                <a:latin typeface="+mn-lt"/>
                <a:ea typeface="+mn-ea"/>
                <a:cs typeface="+mn-cs"/>
              </a:rPr>
              <a:t>De </a:t>
            </a:r>
            <a:r>
              <a:rPr lang="nl-BE" sz="1200" b="1" kern="1200">
                <a:solidFill>
                  <a:schemeClr val="tx1"/>
                </a:solidFill>
                <a:effectLst/>
                <a:latin typeface="+mn-lt"/>
                <a:ea typeface="+mn-ea"/>
                <a:cs typeface="+mn-cs"/>
              </a:rPr>
              <a:t>hersenen</a:t>
            </a:r>
            <a:r>
              <a:rPr lang="nl-BE" sz="1200" kern="1200">
                <a:solidFill>
                  <a:schemeClr val="tx1"/>
                </a:solidFill>
                <a:effectLst/>
                <a:latin typeface="+mn-lt"/>
                <a:ea typeface="+mn-ea"/>
                <a:cs typeface="+mn-cs"/>
              </a:rPr>
              <a:t> kunnen zelfs </a:t>
            </a:r>
            <a:r>
              <a:rPr lang="nl-BE" sz="1200" b="1" kern="1200">
                <a:solidFill>
                  <a:schemeClr val="tx1"/>
                </a:solidFill>
                <a:effectLst/>
                <a:latin typeface="+mn-lt"/>
                <a:ea typeface="+mn-ea"/>
                <a:cs typeface="+mn-cs"/>
              </a:rPr>
              <a:t>tot 50% van hun normaal volume verliezen</a:t>
            </a:r>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Wat je hier op de dia ziet.  </a:t>
            </a: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14</a:t>
            </a:fld>
            <a:endParaRPr lang="nl-BE"/>
          </a:p>
        </p:txBody>
      </p:sp>
    </p:spTree>
    <p:extLst>
      <p:ext uri="{BB962C8B-B14F-4D97-AF65-F5344CB8AC3E}">
        <p14:creationId xmlns:p14="http://schemas.microsoft.com/office/powerpoint/2010/main" val="273324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Bij trauma raakt het autonoom zenuwstelsel uit balans. Trauma heeft een belangrijke lichamelijke impact. </a:t>
            </a:r>
          </a:p>
          <a:p>
            <a:endParaRPr lang="nl-BE" sz="1200" kern="1200">
              <a:solidFill>
                <a:schemeClr val="tx1"/>
              </a:solidFill>
              <a:effectLst/>
              <a:latin typeface="+mn-lt"/>
              <a:ea typeface="+mn-ea"/>
              <a:cs typeface="+mn-cs"/>
            </a:endParaRPr>
          </a:p>
          <a:p>
            <a:r>
              <a:rPr lang="nl-NL" b="0" i="0">
                <a:solidFill>
                  <a:srgbClr val="666666"/>
                </a:solidFill>
                <a:effectLst/>
                <a:latin typeface="Raleway" panose="020B0604020202020204" pitchFamily="2" charset="0"/>
              </a:rPr>
              <a:t>Het lichaam herhaalt gedrag in het heden als gevolg van vervelende ervaringen uit het verleden. </a:t>
            </a:r>
          </a:p>
          <a:p>
            <a:endParaRPr lang="nl-NL" b="0" i="0">
              <a:solidFill>
                <a:srgbClr val="666666"/>
              </a:solidFill>
              <a:effectLst/>
              <a:latin typeface="Raleway" panose="020B0604020202020204" pitchFamily="2" charset="0"/>
            </a:endParaRPr>
          </a:p>
          <a:p>
            <a:pPr marL="0" indent="0">
              <a:buNone/>
            </a:pPr>
            <a:r>
              <a:rPr lang="nl-NL" b="0" i="0">
                <a:solidFill>
                  <a:srgbClr val="666666"/>
                </a:solidFill>
                <a:effectLst/>
                <a:latin typeface="Raleway" panose="020B0604020202020204" pitchFamily="2" charset="0"/>
              </a:rPr>
              <a:t>Hoe dit in zijn werk gaat lichten we toe in filmpje 2: </a:t>
            </a:r>
            <a:r>
              <a:rPr lang="nl-BE" sz="8000">
                <a:solidFill>
                  <a:schemeClr val="tx1"/>
                </a:solidFill>
                <a:latin typeface="+mj-lt"/>
              </a:rPr>
              <a:t>Kijken met een </a:t>
            </a:r>
            <a:r>
              <a:rPr lang="nl-BE" sz="8000" err="1">
                <a:solidFill>
                  <a:schemeClr val="tx1"/>
                </a:solidFill>
                <a:latin typeface="+mj-lt"/>
              </a:rPr>
              <a:t>traumasensitieve</a:t>
            </a:r>
            <a:r>
              <a:rPr lang="nl-BE" sz="8000">
                <a:solidFill>
                  <a:schemeClr val="tx1"/>
                </a:solidFill>
                <a:latin typeface="+mj-lt"/>
              </a:rPr>
              <a:t> bril: The </a:t>
            </a:r>
            <a:r>
              <a:rPr lang="nl-BE" sz="8000" err="1">
                <a:solidFill>
                  <a:schemeClr val="tx1"/>
                </a:solidFill>
                <a:latin typeface="+mj-lt"/>
              </a:rPr>
              <a:t>Window</a:t>
            </a:r>
            <a:r>
              <a:rPr lang="nl-BE" sz="8000">
                <a:solidFill>
                  <a:schemeClr val="tx1"/>
                </a:solidFill>
                <a:latin typeface="+mj-lt"/>
              </a:rPr>
              <a:t> of </a:t>
            </a:r>
            <a:r>
              <a:rPr lang="nl-BE" sz="8000" err="1">
                <a:solidFill>
                  <a:schemeClr val="tx1"/>
                </a:solidFill>
                <a:latin typeface="+mj-lt"/>
              </a:rPr>
              <a:t>Tolerance</a:t>
            </a:r>
            <a:r>
              <a:rPr lang="nl-BE" sz="8000">
                <a:solidFill>
                  <a:schemeClr val="tx1"/>
                </a:solidFill>
                <a:latin typeface="+mj-lt"/>
              </a:rPr>
              <a:t> of het raampje</a:t>
            </a:r>
          </a:p>
          <a:p>
            <a:endParaRPr lang="nl-NL" b="0" i="0">
              <a:solidFill>
                <a:srgbClr val="666666"/>
              </a:solidFill>
              <a:effectLst/>
              <a:latin typeface="Raleway" panose="020B0604020202020204" pitchFamily="2" charset="0"/>
            </a:endParaRPr>
          </a:p>
          <a:p>
            <a:endParaRPr lang="nl-NL" b="0" i="0">
              <a:solidFill>
                <a:srgbClr val="666666"/>
              </a:solidFill>
              <a:effectLst/>
              <a:latin typeface="Raleway" panose="020B0604020202020204" pitchFamily="2" charset="0"/>
            </a:endParaRPr>
          </a:p>
          <a:p>
            <a:pPr defTabSz="990752">
              <a:defRPr/>
            </a:pPr>
            <a:r>
              <a:rPr lang="nl-BE" baseline="0"/>
              <a:t> </a:t>
            </a:r>
            <a:endParaRPr lang="nl-BE"/>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15</a:t>
            </a:fld>
            <a:endParaRPr lang="nl-BE"/>
          </a:p>
        </p:txBody>
      </p:sp>
    </p:spTree>
    <p:extLst>
      <p:ext uri="{BB962C8B-B14F-4D97-AF65-F5344CB8AC3E}">
        <p14:creationId xmlns:p14="http://schemas.microsoft.com/office/powerpoint/2010/main" val="435640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Hoe zit dit bij Oekraïense vluchtelingen? Maken zij eenmalig of complex trauma mee?</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Bij deze vluchtelingen kan men spreken van actueel trauma: ook al zijn enkele familieleden hier in veiligheid, in het land van herkomst is er nog heel veel aan de hand. </a:t>
            </a:r>
          </a:p>
          <a:p>
            <a:r>
              <a:rPr lang="nl-BE" sz="1200" kern="1200">
                <a:solidFill>
                  <a:schemeClr val="tx1"/>
                </a:solidFill>
                <a:effectLst/>
                <a:latin typeface="+mn-lt"/>
                <a:ea typeface="+mn-ea"/>
                <a:cs typeface="+mn-cs"/>
              </a:rPr>
              <a:t>Er zijn nog contacten met de familie in Oekraïne. Er is veel nieuws dat op ons afkomt… er is oorlog.</a:t>
            </a:r>
          </a:p>
          <a:p>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a:solidFill>
                  <a:schemeClr val="tx1"/>
                </a:solidFill>
              </a:rPr>
              <a:t>Hoe traumatisch gebeurtenissen zijn, heeft met verschillende factoren te maken: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a:solidFill>
                  <a:schemeClr val="tx1"/>
                </a:solidFill>
              </a:rPr>
              <a:t>individuele draagkracht, veerkracht gezin, hoe de gemeenschap of bevolkingsgroep waartoe het gezin behoort, met de traumatische gebeurtenissen omgaat…</a:t>
            </a:r>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Later in deze uiteenzetting gaan we bespreken hoe er op school kan ingezet worden op veiligheid. Veiligheid zorgt voor mogelijk herstel. </a:t>
            </a:r>
          </a:p>
          <a:p>
            <a:r>
              <a:rPr lang="nl-BE" sz="1200" kern="1200">
                <a:solidFill>
                  <a:schemeClr val="tx1"/>
                </a:solidFill>
                <a:effectLst/>
                <a:latin typeface="+mn-lt"/>
                <a:ea typeface="+mn-ea"/>
                <a:cs typeface="+mn-cs"/>
              </a:rPr>
              <a:t>Maar dit is voorlopig relatieve veiligheid omwille van de situatie die zich nog in het land van herkomst afspeelt.</a:t>
            </a:r>
          </a:p>
          <a:p>
            <a:r>
              <a:rPr lang="nl-BE" sz="1200" kern="1200">
                <a:solidFill>
                  <a:schemeClr val="tx1"/>
                </a:solidFill>
                <a:effectLst/>
                <a:latin typeface="+mn-lt"/>
                <a:ea typeface="+mn-ea"/>
                <a:cs typeface="+mn-cs"/>
              </a:rPr>
              <a:t>Er is ook een beperkte maatschappelijke veiligheid: er wordt wel veel geboden maar er is nog veel onduidelijkheid… Het gaat om een crisissituatie.</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Ook goed om weten: de Oekraïense geschiedenis draagt al lang de dreiging van Rusland.</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Er zijn ook verschillende bevolkingsgroepen in Oekraïne: bv. pro-Russisch en niet-pro-Russisch</a:t>
            </a:r>
          </a:p>
          <a:p>
            <a:r>
              <a:rPr lang="nl-BE" sz="1200" kern="1200">
                <a:solidFill>
                  <a:schemeClr val="tx1"/>
                </a:solidFill>
                <a:effectLst/>
                <a:latin typeface="+mn-lt"/>
                <a:ea typeface="+mn-ea"/>
                <a:cs typeface="+mn-cs"/>
              </a:rPr>
              <a:t>Er leven al heel lang spanningen. Dus het volk heeft al lang moeten dealen met deze chronische stress.</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16</a:t>
            </a:fld>
            <a:endParaRPr lang="nl-BE"/>
          </a:p>
        </p:txBody>
      </p:sp>
    </p:spTree>
    <p:extLst>
      <p:ext uri="{BB962C8B-B14F-4D97-AF65-F5344CB8AC3E}">
        <p14:creationId xmlns:p14="http://schemas.microsoft.com/office/powerpoint/2010/main" val="3031347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Ook goed om weten: de Oekraïense geschiedenis draagt al lang de dreiging van Rusland.</a:t>
            </a:r>
          </a:p>
          <a:p>
            <a:r>
              <a:rPr lang="nl-BE" sz="1200" kern="1200">
                <a:solidFill>
                  <a:schemeClr val="tx1"/>
                </a:solidFill>
                <a:effectLst/>
                <a:latin typeface="+mn-lt"/>
                <a:ea typeface="+mn-ea"/>
                <a:cs typeface="+mn-cs"/>
              </a:rPr>
              <a:t>Het trauma gaat niet alleen om de oorlog die nu is uitgebroken.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Er zijn ook verschillende bevolkingsgroepen in Oekraïne: bv. pro-Russisch en niet-pro-Russisch</a:t>
            </a:r>
          </a:p>
          <a:p>
            <a:r>
              <a:rPr lang="nl-BE" sz="1200" kern="1200">
                <a:solidFill>
                  <a:schemeClr val="tx1"/>
                </a:solidFill>
                <a:effectLst/>
                <a:latin typeface="+mn-lt"/>
                <a:ea typeface="+mn-ea"/>
                <a:cs typeface="+mn-cs"/>
              </a:rPr>
              <a:t>Er leven al heel lang spanningen. Dus het volk heeft al lang moeten dealen met deze chronische stress.</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17</a:t>
            </a:fld>
            <a:endParaRPr lang="nl-BE"/>
          </a:p>
        </p:txBody>
      </p:sp>
    </p:spTree>
    <p:extLst>
      <p:ext uri="{BB962C8B-B14F-4D97-AF65-F5344CB8AC3E}">
        <p14:creationId xmlns:p14="http://schemas.microsoft.com/office/powerpoint/2010/main" val="296506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t>Voor</a:t>
            </a:r>
            <a:r>
              <a:rPr lang="nl-BE" baseline="0"/>
              <a:t> deze inzichten wordt er de laatste jaren steeds meer wetenschappelijke evidentie gevonden.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 wetenschappelijk onderbouwing van het effect van stress op de hersenen is nog in volle evolutie.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In de volgende dia’s wordt de invloed van (chronische) stress op de hersenen uitgelegd vanuit een vereenvoudigde visie.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Voor meer informatie verwijzen we vandaag (januari 2020) naar </a:t>
            </a:r>
            <a:r>
              <a:rPr lang="nl-NL" sz="1200" kern="1200" err="1">
                <a:solidFill>
                  <a:schemeClr val="tx1"/>
                </a:solidFill>
                <a:effectLst/>
                <a:latin typeface="+mn-lt"/>
                <a:ea typeface="+mn-ea"/>
                <a:cs typeface="+mn-cs"/>
              </a:rPr>
              <a:t>Porges</a:t>
            </a:r>
            <a:r>
              <a:rPr lang="nl-NL" sz="1200" kern="1200">
                <a:solidFill>
                  <a:schemeClr val="tx1"/>
                </a:solidFill>
                <a:effectLst/>
                <a:latin typeface="+mn-lt"/>
                <a:ea typeface="+mn-ea"/>
                <a:cs typeface="+mn-cs"/>
              </a:rPr>
              <a:t>, S.W. (2019). De </a:t>
            </a:r>
            <a:r>
              <a:rPr lang="nl-NL" sz="1200" kern="1200" err="1">
                <a:solidFill>
                  <a:schemeClr val="tx1"/>
                </a:solidFill>
                <a:effectLst/>
                <a:latin typeface="+mn-lt"/>
                <a:ea typeface="+mn-ea"/>
                <a:cs typeface="+mn-cs"/>
              </a:rPr>
              <a:t>polyvagaaltheorie</a:t>
            </a:r>
            <a:r>
              <a:rPr lang="nl-NL" sz="1200" kern="1200">
                <a:solidFill>
                  <a:schemeClr val="tx1"/>
                </a:solidFill>
                <a:effectLst/>
                <a:latin typeface="+mn-lt"/>
                <a:ea typeface="+mn-ea"/>
                <a:cs typeface="+mn-cs"/>
              </a:rPr>
              <a:t> en de transformerende kracht van je veilig voelen. Traumabehandeling, sociale betrokkenheid en gehechtheid. Uitgeverij Mens!</a:t>
            </a: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18</a:t>
            </a:fld>
            <a:endParaRPr lang="nl-BE"/>
          </a:p>
        </p:txBody>
      </p:sp>
    </p:spTree>
    <p:extLst>
      <p:ext uri="{BB962C8B-B14F-4D97-AF65-F5344CB8AC3E}">
        <p14:creationId xmlns:p14="http://schemas.microsoft.com/office/powerpoint/2010/main" val="1552217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Om</a:t>
            </a:r>
            <a:r>
              <a:rPr lang="nl-BE" sz="1200" kern="1200" baseline="0">
                <a:solidFill>
                  <a:schemeClr val="tx1"/>
                </a:solidFill>
                <a:effectLst/>
                <a:latin typeface="+mn-lt"/>
                <a:ea typeface="+mn-ea"/>
                <a:cs typeface="+mn-cs"/>
              </a:rPr>
              <a:t> uit te leggen wat trauma doet, moeten we kijken naar het effect op de hersenen. </a:t>
            </a:r>
            <a:r>
              <a:rPr lang="nl-BE" sz="1200" kern="1200">
                <a:solidFill>
                  <a:schemeClr val="tx1"/>
                </a:solidFill>
                <a:effectLst/>
                <a:latin typeface="+mn-lt"/>
                <a:ea typeface="+mn-ea"/>
                <a:cs typeface="+mn-cs"/>
              </a:rPr>
              <a:t>Als je kijkt </a:t>
            </a:r>
            <a:r>
              <a:rPr lang="nl-BE" sz="1200" b="1" kern="1200">
                <a:solidFill>
                  <a:schemeClr val="tx1"/>
                </a:solidFill>
                <a:effectLst/>
                <a:latin typeface="+mn-lt"/>
                <a:ea typeface="+mn-ea"/>
                <a:cs typeface="+mn-cs"/>
              </a:rPr>
              <a:t>hoe de hersenen omgaan met emoties</a:t>
            </a:r>
            <a:r>
              <a:rPr lang="nl-BE" sz="1200" kern="1200">
                <a:solidFill>
                  <a:schemeClr val="tx1"/>
                </a:solidFill>
                <a:effectLst/>
                <a:latin typeface="+mn-lt"/>
                <a:ea typeface="+mn-ea"/>
                <a:cs typeface="+mn-cs"/>
              </a:rPr>
              <a:t>, stress (voor leerlingen kan je dit ook “spanning” of “pijn” noemen) dan zijn er drie regio’s in de hersenen die een grote rol spelen. Helemaal bovenaan ligt </a:t>
            </a:r>
            <a:r>
              <a:rPr lang="nl-BE" sz="1200" b="1" kern="1200">
                <a:solidFill>
                  <a:schemeClr val="tx1"/>
                </a:solidFill>
                <a:effectLst/>
                <a:latin typeface="+mn-lt"/>
                <a:ea typeface="+mn-ea"/>
                <a:cs typeface="+mn-cs"/>
              </a:rPr>
              <a:t>de </a:t>
            </a:r>
            <a:r>
              <a:rPr lang="nl-BE" sz="1200" b="1" kern="1200" err="1">
                <a:solidFill>
                  <a:schemeClr val="tx1"/>
                </a:solidFill>
                <a:effectLst/>
                <a:latin typeface="+mn-lt"/>
                <a:ea typeface="+mn-ea"/>
                <a:cs typeface="+mn-cs"/>
              </a:rPr>
              <a:t>neocortex</a:t>
            </a:r>
            <a:r>
              <a:rPr lang="nl-BE" sz="1200" b="1" kern="1200">
                <a:solidFill>
                  <a:schemeClr val="tx1"/>
                </a:solidFill>
                <a:effectLst/>
                <a:latin typeface="+mn-lt"/>
                <a:ea typeface="+mn-ea"/>
                <a:cs typeface="+mn-cs"/>
              </a:rPr>
              <a:t> of het mensenbrein</a:t>
            </a:r>
            <a:r>
              <a:rPr lang="nl-BE" sz="1200" kern="1200">
                <a:solidFill>
                  <a:schemeClr val="tx1"/>
                </a:solidFill>
                <a:effectLst/>
                <a:latin typeface="+mn-lt"/>
                <a:ea typeface="+mn-ea"/>
                <a:cs typeface="+mn-cs"/>
              </a:rPr>
              <a:t>. In het midden ligt het limbisch systeem of het </a:t>
            </a:r>
            <a:r>
              <a:rPr lang="nl-BE" sz="1200" b="1" kern="1200">
                <a:solidFill>
                  <a:schemeClr val="tx1"/>
                </a:solidFill>
                <a:effectLst/>
                <a:latin typeface="+mn-lt"/>
                <a:ea typeface="+mn-ea"/>
                <a:cs typeface="+mn-cs"/>
              </a:rPr>
              <a:t>zoogdierenbrein</a:t>
            </a:r>
            <a:r>
              <a:rPr lang="nl-BE" sz="1200" kern="1200">
                <a:solidFill>
                  <a:schemeClr val="tx1"/>
                </a:solidFill>
                <a:effectLst/>
                <a:latin typeface="+mn-lt"/>
                <a:ea typeface="+mn-ea"/>
                <a:cs typeface="+mn-cs"/>
              </a:rPr>
              <a:t>. Helemaal onderaan bevindt zich het </a:t>
            </a:r>
            <a:r>
              <a:rPr lang="nl-BE" sz="1200" b="1" kern="1200">
                <a:solidFill>
                  <a:schemeClr val="tx1"/>
                </a:solidFill>
                <a:effectLst/>
                <a:latin typeface="+mn-lt"/>
                <a:ea typeface="+mn-ea"/>
                <a:cs typeface="+mn-cs"/>
              </a:rPr>
              <a:t>reptielenbrein</a:t>
            </a:r>
            <a:r>
              <a:rPr lang="nl-BE" sz="1200" kern="1200">
                <a:solidFill>
                  <a:schemeClr val="tx1"/>
                </a:solidFill>
                <a:effectLst/>
                <a:latin typeface="+mn-lt"/>
                <a:ea typeface="+mn-ea"/>
                <a:cs typeface="+mn-cs"/>
              </a:rPr>
              <a:t>. Als de stress niet té hoog is, werken deze drie delen van de hersenen goed en geïntegreerd samen. Je kan in een situatie aanvoelen wat de situatie met je doet</a:t>
            </a:r>
            <a:r>
              <a:rPr lang="nl-BE" sz="1200" kern="1200" baseline="0">
                <a:solidFill>
                  <a:schemeClr val="tx1"/>
                </a:solidFill>
                <a:effectLst/>
                <a:latin typeface="+mn-lt"/>
                <a:ea typeface="+mn-ea"/>
                <a:cs typeface="+mn-cs"/>
              </a:rPr>
              <a:t> en je kan erover nadenken vooraleer je reageert. </a:t>
            </a:r>
            <a:r>
              <a:rPr lang="nl-BE" sz="1200" kern="1200">
                <a:solidFill>
                  <a:schemeClr val="tx1"/>
                </a:solidFill>
                <a:effectLst/>
                <a:latin typeface="+mn-lt"/>
                <a:ea typeface="+mn-ea"/>
                <a:cs typeface="+mn-cs"/>
              </a:rPr>
              <a:t>Als de stress té hoog is, gaan bepaalde delen/regio’s van de hersenen minder goed of niet functioneren. </a:t>
            </a:r>
          </a:p>
          <a:p>
            <a:r>
              <a:rPr lang="nl-BE"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19</a:t>
            </a:fld>
            <a:endParaRPr lang="nl-BE"/>
          </a:p>
        </p:txBody>
      </p:sp>
    </p:spTree>
    <p:extLst>
      <p:ext uri="{BB962C8B-B14F-4D97-AF65-F5344CB8AC3E}">
        <p14:creationId xmlns:p14="http://schemas.microsoft.com/office/powerpoint/2010/main" val="44086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Deze power-point </a:t>
            </a:r>
            <a:r>
              <a:rPr lang="nl-BE" baseline="0"/>
              <a:t>is uitgewerkt voor het geven van een korte vorming “trauma- en cultuursensitief werken op school, voor leerlingen met een vluchtverhaal en andere” ten behoeve van leerkrachten, zorgleerkrachten, schoolmedewerkers en eventueel ouders. Deze vorming kadert binnen de opdracht van het project van de Vlaamse gemeenschap (van januari 2017 tot februari 2020) waarbij per provincie een voltijdse traumapsycholoog werd aangesteld voor het ondersteunen en versterken van scholen en </a:t>
            </a:r>
            <a:r>
              <a:rPr lang="nl-BE" baseline="0" err="1"/>
              <a:t>CLB’s</a:t>
            </a:r>
            <a:r>
              <a:rPr lang="nl-BE" baseline="0"/>
              <a:t> in het omgaan met asielkinderen met trauma. Vorming was daarbij één van de opdrachten, naast casusondersteuning en netwerken. </a:t>
            </a:r>
          </a:p>
          <a:p>
            <a:endParaRPr lang="nl-BE" baseline="0"/>
          </a:p>
          <a:p>
            <a:r>
              <a:rPr lang="nl-BE" baseline="0"/>
              <a:t>Met de toestroom van de Oekraïense vluchtelingen, willen we de inhoud van dit project terug onder de aandacht brengen. </a:t>
            </a:r>
          </a:p>
          <a:p>
            <a:r>
              <a:rPr lang="nl-BE" baseline="0"/>
              <a:t>Vandaag bespreken we een de belangrijkste dia’s van deze PowerPoint.</a:t>
            </a:r>
          </a:p>
          <a:p>
            <a:r>
              <a:rPr lang="nl-BE" baseline="0"/>
              <a:t>De uitgebreidere versie werd ingesproken en wordt na deze uiteenzetting doorgemaild. </a:t>
            </a:r>
          </a:p>
          <a:p>
            <a:endParaRPr lang="nl-BE" baseline="0"/>
          </a:p>
          <a:p>
            <a:r>
              <a:rPr lang="nl-BE" baseline="0"/>
              <a:t>Binnen dit project werden ook volgende werkmap ontwikkeld die gebruikt werd om deze power-point te ondersteunen: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baseline="0">
                <a:solidFill>
                  <a:schemeClr val="tx1"/>
                </a:solidFill>
                <a:effectLst/>
                <a:latin typeface="+mn-lt"/>
                <a:ea typeface="+mn-ea"/>
                <a:cs typeface="+mn-cs"/>
              </a:rPr>
              <a:t>Werkmap: trauma- en cultuursensitief werken op school, voor leerlingen met een vluchtverhaal en andere</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werkmap is een poging om een praktische gids uit te schrijven voor scholen en CLB-medewerkers. Deze bundel met praktische fiches wilt ertoe bijdragen om de aanpak op school, binnen de basiszorg en de verhoogde zorg, af te stemmen op leerlingen met een vluchtverhaal.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werkmap kan worden teruggevonden op elk intranet van de </a:t>
            </a:r>
            <a:r>
              <a:rPr lang="nl-BE" baseline="0" err="1"/>
              <a:t>CLB’s</a:t>
            </a:r>
            <a:r>
              <a:rPr lang="nl-BE" baseline="0"/>
              <a:t> van Vlaams-Brabant.</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 referenties in de notities van deze power-point worden in deze map ruimer vermeld.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Om de inhoud van deze </a:t>
            </a:r>
            <a:r>
              <a:rPr lang="nl-BE" baseline="0" err="1"/>
              <a:t>powerpoint</a:t>
            </a:r>
            <a:r>
              <a:rPr lang="nl-BE" baseline="0"/>
              <a:t> te ondersteunen verwijzen we nog naar twee interessante boeken: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kern="1200" err="1">
                <a:solidFill>
                  <a:schemeClr val="tx1"/>
                </a:solidFill>
                <a:effectLst/>
                <a:latin typeface="+mn-lt"/>
                <a:ea typeface="+mn-ea"/>
                <a:cs typeface="+mn-cs"/>
              </a:rPr>
              <a:t>Horeweg</a:t>
            </a:r>
            <a:r>
              <a:rPr lang="nl-BE" sz="1200" kern="1200">
                <a:solidFill>
                  <a:schemeClr val="tx1"/>
                </a:solidFill>
                <a:effectLst/>
                <a:latin typeface="+mn-lt"/>
                <a:ea typeface="+mn-ea"/>
                <a:cs typeface="+mn-cs"/>
              </a:rPr>
              <a:t>, A. (2018). De </a:t>
            </a:r>
            <a:r>
              <a:rPr lang="nl-BE" sz="1200" kern="1200" err="1">
                <a:solidFill>
                  <a:schemeClr val="tx1"/>
                </a:solidFill>
                <a:effectLst/>
                <a:latin typeface="+mn-lt"/>
                <a:ea typeface="+mn-ea"/>
                <a:cs typeface="+mn-cs"/>
              </a:rPr>
              <a:t>traumasensitieve</a:t>
            </a:r>
            <a:r>
              <a:rPr lang="nl-BE" sz="1200" kern="1200">
                <a:solidFill>
                  <a:schemeClr val="tx1"/>
                </a:solidFill>
                <a:effectLst/>
                <a:latin typeface="+mn-lt"/>
                <a:ea typeface="+mn-ea"/>
                <a:cs typeface="+mn-cs"/>
              </a:rPr>
              <a:t> school, een andere kijk op gedragsproblemen. Hoofdstuk 2: de invloed van (chronisch) trauma op het brein p36-54. </a:t>
            </a:r>
            <a:r>
              <a:rPr lang="nl-BE" sz="1200" kern="1200" err="1">
                <a:solidFill>
                  <a:schemeClr val="tx1"/>
                </a:solidFill>
                <a:effectLst/>
                <a:latin typeface="+mn-lt"/>
                <a:ea typeface="+mn-ea"/>
                <a:cs typeface="+mn-cs"/>
              </a:rPr>
              <a:t>Lannoo</a:t>
            </a:r>
            <a:r>
              <a:rPr lang="nl-BE" sz="1200" kern="1200">
                <a:solidFill>
                  <a:schemeClr val="tx1"/>
                </a:solidFill>
                <a:effectLst/>
                <a:latin typeface="+mn-lt"/>
                <a:ea typeface="+mn-ea"/>
                <a:cs typeface="+mn-cs"/>
              </a:rPr>
              <a:t> nv, Tielt, 2018. </a:t>
            </a:r>
            <a:r>
              <a:rPr lang="nl-BE" sz="1200" kern="1200" err="1">
                <a:solidFill>
                  <a:schemeClr val="tx1"/>
                </a:solidFill>
                <a:effectLst/>
                <a:latin typeface="+mn-lt"/>
                <a:ea typeface="+mn-ea"/>
                <a:cs typeface="+mn-cs"/>
              </a:rPr>
              <a:t>Lannoo</a:t>
            </a:r>
            <a:r>
              <a:rPr lang="nl-BE" sz="1200" kern="1200">
                <a:solidFill>
                  <a:schemeClr val="tx1"/>
                </a:solidFill>
                <a:effectLst/>
                <a:latin typeface="+mn-lt"/>
                <a:ea typeface="+mn-ea"/>
                <a:cs typeface="+mn-cs"/>
              </a:rPr>
              <a:t> Campus (Houten-NL).</a:t>
            </a:r>
            <a:endParaRPr lang="nl-NL" sz="1200" kern="120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aseline="0"/>
              <a:t>Coppens L., Schneijderberg M., Van </a:t>
            </a:r>
            <a:r>
              <a:rPr lang="nl-BE" baseline="0" err="1"/>
              <a:t>Kregten</a:t>
            </a:r>
            <a:r>
              <a:rPr lang="nl-BE" baseline="0"/>
              <a:t> C. (2016). Lesgeven aan getraumatiseerde kinderen. Een praktisch handboek voor het basisonderwijs. Uitgeverij SWP, Amsterdam.</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We willen speciaal Emma Van </a:t>
            </a:r>
            <a:r>
              <a:rPr lang="nl-BE" baseline="0" err="1"/>
              <a:t>Dyck</a:t>
            </a:r>
            <a:r>
              <a:rPr lang="nl-BE" baseline="0"/>
              <a:t> van OTA (</a:t>
            </a:r>
            <a:r>
              <a:rPr lang="nl-NL">
                <a:hlinkClick r:id="rId3"/>
              </a:rPr>
              <a:t>https://ota-vlaamsbrabant-brussel.be/</a:t>
            </a:r>
            <a:r>
              <a:rPr lang="nl-NL"/>
              <a:t>) </a:t>
            </a:r>
            <a:r>
              <a:rPr lang="nl-BE" baseline="0"/>
              <a:t>en </a:t>
            </a:r>
            <a:r>
              <a:rPr lang="nl-BE" baseline="0" err="1"/>
              <a:t>Najat</a:t>
            </a:r>
            <a:r>
              <a:rPr lang="nl-BE" baseline="0"/>
              <a:t> </a:t>
            </a:r>
            <a:r>
              <a:rPr lang="nl-BE" baseline="0" err="1"/>
              <a:t>Rouchdi</a:t>
            </a:r>
            <a:r>
              <a:rPr lang="nl-BE" baseline="0"/>
              <a:t>, de projectmedewerker van het Brussels Hoofdstedelijk Gewest bedanken voor de samenwerking bij het thema “de </a:t>
            </a:r>
            <a:r>
              <a:rPr lang="nl-BE" baseline="0" err="1"/>
              <a:t>cultuursensitieve</a:t>
            </a:r>
            <a:r>
              <a:rPr lang="nl-BE" baseline="0"/>
              <a:t> bril”.</a:t>
            </a:r>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2</a:t>
            </a:fld>
            <a:endParaRPr lang="nl-BE"/>
          </a:p>
        </p:txBody>
      </p:sp>
    </p:spTree>
    <p:extLst>
      <p:ext uri="{BB962C8B-B14F-4D97-AF65-F5344CB8AC3E}">
        <p14:creationId xmlns:p14="http://schemas.microsoft.com/office/powerpoint/2010/main" val="576147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u="sng" kern="1200">
                <a:solidFill>
                  <a:schemeClr val="tx1"/>
                </a:solidFill>
                <a:effectLst/>
                <a:latin typeface="+mn-lt"/>
                <a:ea typeface="+mn-ea"/>
                <a:cs typeface="+mn-cs"/>
              </a:rPr>
              <a:t>Inleiding: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Een manier om het voorgaande op een eenvoudige, visuele manier voor te stellen is aan de hand van de WOT, voor kinderen ook wel “</a:t>
            </a:r>
            <a:r>
              <a:rPr lang="nl-BE" sz="1200" b="1" kern="1200">
                <a:solidFill>
                  <a:schemeClr val="tx1"/>
                </a:solidFill>
                <a:effectLst/>
                <a:latin typeface="+mn-lt"/>
                <a:ea typeface="+mn-ea"/>
                <a:cs typeface="+mn-cs"/>
              </a:rPr>
              <a:t>het raampje</a:t>
            </a:r>
            <a:r>
              <a:rPr lang="nl-BE" sz="1200" kern="1200">
                <a:solidFill>
                  <a:schemeClr val="tx1"/>
                </a:solidFill>
                <a:effectLst/>
                <a:latin typeface="+mn-lt"/>
                <a:ea typeface="+mn-ea"/>
                <a:cs typeface="+mn-cs"/>
              </a:rPr>
              <a:t>” genoemd.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geeft taal aan een complex gegeven om bv. bij teambesprekingen en overleg met collega’s te gebruiken en het is een handig instrument om </a:t>
            </a:r>
            <a:r>
              <a:rPr lang="nl-BE" sz="1200" kern="1200" err="1">
                <a:solidFill>
                  <a:schemeClr val="tx1"/>
                </a:solidFill>
                <a:effectLst/>
                <a:latin typeface="+mn-lt"/>
                <a:ea typeface="+mn-ea"/>
                <a:cs typeface="+mn-cs"/>
              </a:rPr>
              <a:t>psycho</a:t>
            </a:r>
            <a:r>
              <a:rPr lang="nl-BE" sz="1200" kern="1200">
                <a:solidFill>
                  <a:schemeClr val="tx1"/>
                </a:solidFill>
                <a:effectLst/>
                <a:latin typeface="+mn-lt"/>
                <a:ea typeface="+mn-ea"/>
                <a:cs typeface="+mn-cs"/>
              </a:rPr>
              <a:t>-educatie aan leerkrachten, kinderen, jongeren en hun ouders te geven.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is niet alleen bruikbaar voor kinderen met trauma en/of een vluchtverhaal maar voor alle leerlingen die omwille van een problematiek minder stress kunnen verdragen (</a:t>
            </a:r>
            <a:r>
              <a:rPr lang="nl-BE" sz="1200" kern="1200" err="1">
                <a:solidFill>
                  <a:schemeClr val="tx1"/>
                </a:solidFill>
                <a:effectLst/>
                <a:latin typeface="+mn-lt"/>
                <a:ea typeface="+mn-ea"/>
                <a:cs typeface="+mn-cs"/>
              </a:rPr>
              <a:t>bvb</a:t>
            </a:r>
            <a:r>
              <a:rPr lang="nl-BE" sz="1200" kern="1200">
                <a:solidFill>
                  <a:schemeClr val="tx1"/>
                </a:solidFill>
                <a:effectLst/>
                <a:latin typeface="+mn-lt"/>
                <a:ea typeface="+mn-ea"/>
                <a:cs typeface="+mn-cs"/>
              </a:rPr>
              <a:t>. kinderen met autisme en ADHD). We leggen het raampje uit in “</a:t>
            </a:r>
            <a:r>
              <a:rPr lang="nl-BE" sz="1200" kern="1200" err="1">
                <a:solidFill>
                  <a:schemeClr val="tx1"/>
                </a:solidFill>
                <a:effectLst/>
                <a:latin typeface="+mn-lt"/>
                <a:ea typeface="+mn-ea"/>
                <a:cs typeface="+mn-cs"/>
              </a:rPr>
              <a:t>ketnet</a:t>
            </a:r>
            <a:r>
              <a:rPr lang="nl-BE" sz="1200" kern="1200">
                <a:solidFill>
                  <a:schemeClr val="tx1"/>
                </a:solidFill>
                <a:effectLst/>
                <a:latin typeface="+mn-lt"/>
                <a:ea typeface="+mn-ea"/>
                <a:cs typeface="+mn-cs"/>
              </a:rPr>
              <a:t>”-taal omdat het op die manier helder uitlegt op het niveau van kinderen en ouders wat stress doet met de hersenen. </a:t>
            </a:r>
          </a:p>
          <a:p>
            <a:endParaRPr lang="nl-NL" sz="1200" kern="1200">
              <a:solidFill>
                <a:schemeClr val="tx1"/>
              </a:solidFill>
              <a:effectLst/>
              <a:latin typeface="+mn-lt"/>
              <a:ea typeface="+mn-ea"/>
              <a:cs typeface="+mn-cs"/>
            </a:endParaRPr>
          </a:p>
          <a:p>
            <a:endParaRPr lang="nl-NL" sz="1200" kern="1200">
              <a:solidFill>
                <a:schemeClr val="tx1"/>
              </a:solidFill>
              <a:effectLst/>
              <a:latin typeface="+mn-lt"/>
              <a:ea typeface="+mn-ea"/>
              <a:cs typeface="+mn-cs"/>
            </a:endParaRPr>
          </a:p>
          <a:p>
            <a:r>
              <a:rPr lang="nl-NL" sz="1200" b="1" u="sng" kern="1200">
                <a:solidFill>
                  <a:schemeClr val="tx1"/>
                </a:solidFill>
                <a:effectLst/>
                <a:latin typeface="+mn-lt"/>
                <a:ea typeface="+mn-ea"/>
                <a:cs typeface="+mn-cs"/>
              </a:rPr>
              <a:t>Optimale zone voor informatieverwerking: het mensenbrein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Op het schema hierboven zie je een blauwe rechthoek: dit is het </a:t>
            </a:r>
            <a:r>
              <a:rPr lang="nl-NL" sz="1200" b="1" kern="1200">
                <a:solidFill>
                  <a:schemeClr val="tx1"/>
                </a:solidFill>
                <a:effectLst/>
                <a:latin typeface="+mn-lt"/>
                <a:ea typeface="+mn-ea"/>
                <a:cs typeface="+mn-cs"/>
              </a:rPr>
              <a:t>mensenbrein: </a:t>
            </a:r>
            <a:r>
              <a:rPr lang="nl-NL" sz="1200" b="0" kern="1200">
                <a:solidFill>
                  <a:schemeClr val="tx1"/>
                </a:solidFill>
                <a:effectLst/>
                <a:latin typeface="+mn-lt"/>
                <a:ea typeface="+mn-ea"/>
                <a:cs typeface="+mn-cs"/>
              </a:rPr>
              <a:t>a</a:t>
            </a:r>
            <a:r>
              <a:rPr lang="nl-NL" sz="1200" kern="1200">
                <a:solidFill>
                  <a:schemeClr val="tx1"/>
                </a:solidFill>
                <a:effectLst/>
                <a:latin typeface="+mn-lt"/>
                <a:ea typeface="+mn-ea"/>
                <a:cs typeface="+mn-cs"/>
              </a:rPr>
              <a:t>ls je mensenbrein werkt, kan je praten met elkaar en ook luisteren naar elkaar. Dan is je “denker” aan. Je kan nadenken, reflecteren over wat je doet en oplossingen bedenken.  In de klas </a:t>
            </a:r>
            <a:r>
              <a:rPr lang="nl-NL" sz="1200" b="0" kern="1200">
                <a:solidFill>
                  <a:schemeClr val="tx1"/>
                </a:solidFill>
                <a:effectLst/>
                <a:latin typeface="+mn-lt"/>
                <a:ea typeface="+mn-ea"/>
                <a:cs typeface="+mn-cs"/>
              </a:rPr>
              <a:t>zorgt </a:t>
            </a:r>
            <a:r>
              <a:rPr lang="nl-NL" sz="1200" kern="1200">
                <a:solidFill>
                  <a:schemeClr val="tx1"/>
                </a:solidFill>
                <a:effectLst/>
                <a:latin typeface="+mn-lt"/>
                <a:ea typeface="+mn-ea"/>
                <a:cs typeface="+mn-cs"/>
              </a:rPr>
              <a:t>dit ervoor dat je kan opletten en de leerstof gemakkelijk kan verwerken. Dat lukt alleen maar als stress binnen je raampje blijft. Dit werkt zo voor iedereen.  </a:t>
            </a:r>
          </a:p>
          <a:p>
            <a:endParaRPr lang="nl-NL" sz="1200" b="0" kern="1200">
              <a:solidFill>
                <a:schemeClr val="tx1"/>
              </a:solidFill>
              <a:effectLst/>
              <a:latin typeface="+mn-lt"/>
              <a:ea typeface="+mn-ea"/>
              <a:cs typeface="+mn-cs"/>
            </a:endParaRPr>
          </a:p>
          <a:p>
            <a:r>
              <a:rPr lang="nl-NL" sz="1200" b="0" kern="1200">
                <a:solidFill>
                  <a:schemeClr val="tx1"/>
                </a:solidFill>
                <a:effectLst/>
                <a:latin typeface="+mn-lt"/>
                <a:ea typeface="+mn-ea"/>
                <a:cs typeface="+mn-cs"/>
              </a:rPr>
              <a:t>Rond het mensenbrein is een </a:t>
            </a:r>
            <a:r>
              <a:rPr lang="nl-NL" sz="1200" kern="1200">
                <a:solidFill>
                  <a:schemeClr val="tx1"/>
                </a:solidFill>
                <a:effectLst/>
                <a:latin typeface="+mn-lt"/>
                <a:ea typeface="+mn-ea"/>
                <a:cs typeface="+mn-cs"/>
              </a:rPr>
              <a:t>raam getekend. Dat is het raam of de marge, waarbinnen je stress kan verdragen. Hoe groter je raam, hoe meer stress je kan verdragen. Als je een kleiner raam hebt, dan ben je gevoeliger en vaak sneller gespannen. </a:t>
            </a:r>
            <a:r>
              <a:rPr lang="nl-BE" sz="1200" kern="1200">
                <a:solidFill>
                  <a:schemeClr val="tx1"/>
                </a:solidFill>
                <a:effectLst/>
                <a:latin typeface="+mn-lt"/>
                <a:ea typeface="+mn-ea"/>
                <a:cs typeface="+mn-cs"/>
              </a:rPr>
              <a:t>De grootte van het WOT, m.a.w. hoeveel stress iemand aankan, verschilt van persoon tot persoon. Het hangt af van zijn persoonlijkheid, temperament en levenservaringen. Kinderen met een </a:t>
            </a:r>
            <a:r>
              <a:rPr lang="nl-BE" sz="1200" b="1" kern="1200">
                <a:solidFill>
                  <a:schemeClr val="tx1"/>
                </a:solidFill>
                <a:effectLst/>
                <a:latin typeface="+mn-lt"/>
                <a:ea typeface="+mn-ea"/>
                <a:cs typeface="+mn-cs"/>
              </a:rPr>
              <a:t>groter WOT</a:t>
            </a:r>
            <a:r>
              <a:rPr lang="nl-BE" sz="1200" kern="1200">
                <a:solidFill>
                  <a:schemeClr val="tx1"/>
                </a:solidFill>
                <a:effectLst/>
                <a:latin typeface="+mn-lt"/>
                <a:ea typeface="+mn-ea"/>
                <a:cs typeface="+mn-cs"/>
              </a:rPr>
              <a:t> blijven bij verschillende spanningsniveaus binnen deze optimale zone functioneren. Ook bij spanning of stress kunnen ze blijven nadenken en informatie blijven ontvangen en verwerken. Er is een grotere hoeveelheid spanning of stress nodig vooraleer ze uit hun WOT gaan. Bij kinderen die geboren worden met een </a:t>
            </a:r>
            <a:r>
              <a:rPr lang="nl-BE" sz="1200" b="1" kern="1200">
                <a:solidFill>
                  <a:schemeClr val="tx1"/>
                </a:solidFill>
                <a:effectLst/>
                <a:latin typeface="+mn-lt"/>
                <a:ea typeface="+mn-ea"/>
                <a:cs typeface="+mn-cs"/>
              </a:rPr>
              <a:t>kleiner WOT</a:t>
            </a:r>
            <a:r>
              <a:rPr lang="nl-BE" sz="1200" kern="1200">
                <a:solidFill>
                  <a:schemeClr val="tx1"/>
                </a:solidFill>
                <a:effectLst/>
                <a:latin typeface="+mn-lt"/>
                <a:ea typeface="+mn-ea"/>
                <a:cs typeface="+mn-cs"/>
              </a:rPr>
              <a:t>, wordt de stress van bepaalde gebeurtenissen snel te veel en gaat hij/zij dus ook sneller uit zijn/haar WOT. </a:t>
            </a:r>
            <a:r>
              <a:rPr lang="nl-BE" sz="1200" b="1" kern="1200">
                <a:solidFill>
                  <a:schemeClr val="tx1"/>
                </a:solidFill>
                <a:effectLst/>
                <a:latin typeface="+mn-lt"/>
                <a:ea typeface="+mn-ea"/>
                <a:cs typeface="+mn-cs"/>
              </a:rPr>
              <a:t>Kinderen die nare gebeurtenissen hebben meegemaakt, ontwikkelen een veel kleiner WOT </a:t>
            </a:r>
            <a:r>
              <a:rPr lang="nl-BE" sz="1200" kern="1200">
                <a:solidFill>
                  <a:schemeClr val="tx1"/>
                </a:solidFill>
                <a:effectLst/>
                <a:latin typeface="+mn-lt"/>
                <a:ea typeface="+mn-ea"/>
                <a:cs typeface="+mn-cs"/>
              </a:rPr>
              <a:t>dan anderen omdat er veel basisstress is opgeslagen in het lichaam: door regelmatig een teveel aan stress te ervaren, wordt iemand zijn/haar raampje kleiner (zie stippellijn). Er is een constant ervaren van onveiligheid, een voortdurend alert zijn. Leerlingen met een vluchtverhaal die vaak meerdere schokkende of traumatiserende gebeurtenissen meemaakten, kunnen dus een kleiner WOT hebben. </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Stress fluctueert doorheen de dag. Het is goed dat je weet dat “emoties fluctueren”. Emoties zijn nooit hetzelfde. Dit kan je vergelijken met golven van de zee, die op en neer gaan. Weet ook dat als emoties omhoog gaan, ze opnieuw zullen dalen. Niemand kan voortdurend bang blijven, want dat overleven we niet. “Bang zijn” vermindert weer.  Dit werkt voor iedereen zo.  </a:t>
            </a:r>
            <a:r>
              <a:rPr lang="nl-NL" sz="1200" b="1" kern="1200">
                <a:solidFill>
                  <a:schemeClr val="tx1"/>
                </a:solidFill>
                <a:effectLst/>
                <a:latin typeface="+mn-lt"/>
                <a:ea typeface="+mn-ea"/>
                <a:cs typeface="+mn-cs"/>
              </a:rPr>
              <a:t>Vaak bouwt stress zich doorheen de dag op (in trapjes).</a:t>
            </a:r>
            <a:r>
              <a:rPr lang="nl-NL" sz="1200" kern="1200">
                <a:solidFill>
                  <a:schemeClr val="tx1"/>
                </a:solidFill>
                <a:effectLst/>
                <a:latin typeface="+mn-lt"/>
                <a:ea typeface="+mn-ea"/>
                <a:cs typeface="+mn-cs"/>
              </a:rPr>
              <a:t> Bv. je bent al gestresseerd bij het opstaan, omdat je je hebt verslapen. Je merkt dat je gisteren je boekentas bent vergeten te maken. Het regent als je naar school of naar de bushalte moet stappen. In de klas merk je dat je je huistaak vergeten bent. Na deze laatste ervaring heb je al heel wat stress opgebouwd! Zolang deze stress binnen je raampje blijft, kan je nadenken over hoe je gaat reageren: ga ik me boos maken, in huilen uitbarsten of ga ik rustig blijven? Je kan dan oplossingen bedenken hoe je dit het best kan aanpakken. Als je té veel stress opgebouwd hebt,  ga je buiten je raampje. </a:t>
            </a:r>
          </a:p>
          <a:p>
            <a:r>
              <a:rPr lang="nl-NL" sz="1200" kern="1200">
                <a:solidFill>
                  <a:schemeClr val="tx1"/>
                </a:solidFill>
                <a:effectLst/>
                <a:latin typeface="+mn-lt"/>
                <a:ea typeface="+mn-ea"/>
                <a:cs typeface="+mn-cs"/>
              </a:rPr>
              <a:t> </a:t>
            </a:r>
          </a:p>
          <a:p>
            <a:r>
              <a:rPr lang="nl-NL" sz="1200" kern="1200">
                <a:solidFill>
                  <a:schemeClr val="tx1"/>
                </a:solidFill>
                <a:effectLst/>
                <a:latin typeface="+mn-lt"/>
                <a:ea typeface="+mn-ea"/>
                <a:cs typeface="+mn-cs"/>
              </a:rPr>
              <a:t>Het kan gebeuren dat je, terwijl je eigenlijk rustig bent, uit het niets uit je raampje gaat, door iets dat gelinkt is aan een trauma of nare gebeurtenis. Dat noemen we een </a:t>
            </a:r>
            <a:r>
              <a:rPr lang="nl-NL" sz="1200" b="1" kern="1200">
                <a:solidFill>
                  <a:schemeClr val="tx1"/>
                </a:solidFill>
                <a:effectLst/>
                <a:latin typeface="+mn-lt"/>
                <a:ea typeface="+mn-ea"/>
                <a:cs typeface="+mn-cs"/>
              </a:rPr>
              <a:t>trigger</a:t>
            </a:r>
            <a:r>
              <a:rPr lang="nl-NL" sz="1200" kern="1200">
                <a:solidFill>
                  <a:schemeClr val="tx1"/>
                </a:solidFill>
                <a:effectLst/>
                <a:latin typeface="+mn-lt"/>
                <a:ea typeface="+mn-ea"/>
                <a:cs typeface="+mn-cs"/>
              </a:rPr>
              <a:t>. Je hebt verschillende soorten triggers. Het is goed om te weten voor jezelf welke triggers ervoor zorgen dat je uit je raampje gaat (FICHE VI). </a:t>
            </a:r>
          </a:p>
          <a:p>
            <a:endParaRPr lang="nl-NL" sz="1200" kern="1200">
              <a:solidFill>
                <a:schemeClr val="tx1"/>
              </a:solidFill>
              <a:effectLst/>
              <a:latin typeface="+mn-lt"/>
              <a:ea typeface="+mn-ea"/>
              <a:cs typeface="+mn-cs"/>
            </a:endParaRPr>
          </a:p>
          <a:p>
            <a:endParaRPr lang="nl-NL" sz="1200" b="1" u="sng" kern="1200">
              <a:solidFill>
                <a:schemeClr val="tx1"/>
              </a:solidFill>
              <a:effectLst/>
              <a:latin typeface="+mn-lt"/>
              <a:ea typeface="+mn-ea"/>
              <a:cs typeface="+mn-cs"/>
            </a:endParaRPr>
          </a:p>
          <a:p>
            <a:r>
              <a:rPr lang="nl-NL" sz="1200" b="1" u="sng" kern="1200">
                <a:solidFill>
                  <a:schemeClr val="tx1"/>
                </a:solidFill>
                <a:effectLst/>
                <a:latin typeface="+mn-lt"/>
                <a:ea typeface="+mn-ea"/>
                <a:cs typeface="+mn-cs"/>
              </a:rPr>
              <a:t>Wat gebeurt er als je uit je raampje gaat?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Als je uit je raampje gaat, dan stopt je mensenbrein met werken en gaat je zoogdierenbrein aan. Je gaat dan instinctief reageren zoals de dieren. Je “denker” gaat uit (soms noemen leerlingen dat “flippen”) en je hebt dan geen controle meer over wat je doet. Er zijn drie mogelijke reacties: </a:t>
            </a:r>
            <a:r>
              <a:rPr lang="nl-NL" sz="1200" b="1" kern="1200">
                <a:solidFill>
                  <a:schemeClr val="tx1"/>
                </a:solidFill>
                <a:effectLst/>
                <a:latin typeface="+mn-lt"/>
                <a:ea typeface="+mn-ea"/>
                <a:cs typeface="+mn-cs"/>
              </a:rPr>
              <a:t>vechten, vluchten, bevriezen </a:t>
            </a:r>
            <a:r>
              <a:rPr lang="nl-NL" sz="1200" kern="1200">
                <a:solidFill>
                  <a:schemeClr val="tx1"/>
                </a:solidFill>
                <a:effectLst/>
                <a:latin typeface="+mn-lt"/>
                <a:ea typeface="+mn-ea"/>
                <a:cs typeface="+mn-cs"/>
              </a:rPr>
              <a:t>(zie hoger). Ook bij mensen is het zo dat, als je uit je raampje gaat, je op één van bovenstaande manieren gaat reageren. Ofwel ga je weglopen  (een opdracht weigeren, de klas uitrennen, je terugtrekken, …) uit de situatie, ofwel ga je agressief worden (vechten, slaan, schoppen, schelden, roepen, blijven discussiëren…), ofwel ga je bevriezen (verstijven, je overdreven aanpassen aan een situatie/personen, …). Bij de drie reacties gaat je hartslag omhoog, je ademhaling versnelt, je bloed stroomt sneller. Je lichaam wordt onrustig (</a:t>
            </a:r>
            <a:r>
              <a:rPr lang="nl-NL" sz="1200" b="1" kern="1200">
                <a:solidFill>
                  <a:schemeClr val="tx1"/>
                </a:solidFill>
                <a:effectLst/>
                <a:latin typeface="+mn-lt"/>
                <a:ea typeface="+mn-ea"/>
                <a:cs typeface="+mn-cs"/>
              </a:rPr>
              <a:t>hyper-</a:t>
            </a:r>
            <a:r>
              <a:rPr lang="nl-NL" sz="1200" b="1" kern="1200" err="1">
                <a:solidFill>
                  <a:schemeClr val="tx1"/>
                </a:solidFill>
                <a:effectLst/>
                <a:latin typeface="+mn-lt"/>
                <a:ea typeface="+mn-ea"/>
                <a:cs typeface="+mn-cs"/>
              </a:rPr>
              <a:t>arousal</a:t>
            </a:r>
            <a:r>
              <a:rPr lang="nl-NL" sz="1200" kern="1200">
                <a:solidFill>
                  <a:schemeClr val="tx1"/>
                </a:solidFill>
                <a:effectLst/>
                <a:latin typeface="+mn-lt"/>
                <a:ea typeface="+mn-ea"/>
                <a:cs typeface="+mn-cs"/>
              </a:rPr>
              <a:t>). De ervaring leert dat leerlingen die “bevriezen” het moeilijkst te herkennen zijn en het meest voorkomen, omdat kinderen of jongeren minder </a:t>
            </a:r>
            <a:r>
              <a:rPr lang="nl-NL" sz="1200" kern="1200" err="1">
                <a:solidFill>
                  <a:schemeClr val="tx1"/>
                </a:solidFill>
                <a:effectLst/>
                <a:latin typeface="+mn-lt"/>
                <a:ea typeface="+mn-ea"/>
                <a:cs typeface="+mn-cs"/>
              </a:rPr>
              <a:t>copingsvaardigheden</a:t>
            </a:r>
            <a:r>
              <a:rPr lang="nl-NL" sz="1200" kern="1200">
                <a:solidFill>
                  <a:schemeClr val="tx1"/>
                </a:solidFill>
                <a:effectLst/>
                <a:latin typeface="+mn-lt"/>
                <a:ea typeface="+mn-ea"/>
                <a:cs typeface="+mn-cs"/>
              </a:rPr>
              <a:t> hebben dan volwassenen. Deze leerlingen zitten afwezig in de klas en vallen niet op. Zowel zijzelf als de leerkracht hebben er weinig last van. Ze kunnen een ongeïnteresseerde en weinig gemotiveerde indruk maken. Doordat ze buiten hun raampje zitten, komen ze moeilijk tot leren. Zij ervaren evenveel stress als de leerlingen in een vlucht- of vechtreactie. </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Als we uit ons raampje zijn, </a:t>
            </a:r>
            <a:r>
              <a:rPr lang="nl-NL" sz="1200" b="1" kern="1200">
                <a:solidFill>
                  <a:schemeClr val="tx1"/>
                </a:solidFill>
                <a:effectLst/>
                <a:latin typeface="+mn-lt"/>
                <a:ea typeface="+mn-ea"/>
                <a:cs typeface="+mn-cs"/>
              </a:rPr>
              <a:t>stopt het mensenbrein met werken. </a:t>
            </a:r>
            <a:r>
              <a:rPr lang="nl-NL" sz="1200" kern="1200">
                <a:solidFill>
                  <a:schemeClr val="tx1"/>
                </a:solidFill>
                <a:effectLst/>
                <a:latin typeface="+mn-lt"/>
                <a:ea typeface="+mn-ea"/>
                <a:cs typeface="+mn-cs"/>
              </a:rPr>
              <a:t>Dit betekent dat onze denker uitgaat, we kunnen niet meer praten met elkaar, niet meer luisteren naar elkaar. We moeten in eerste instantie terug in ons raampje zijn, vooraleer we de situatie kunnen bespreken. Als het stressniveau van leerlingen omhoog gaat, is het belangrijk dat je je als volwassene bewust bent van waar jij je in je raampje bevindt. Als we kinderen/jongeren willen helpen, moeten we, als ouder of als leerkracht, binnen ons raampje zitten om goed te kunnen reageren. We krijgen kinderen/jongeren maar rustig als we zelf een “kalm brein” hebben. </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De stress kan nog hoger worden zodat je onderaan je raampje uitkomt. Op dat moment gaat je  </a:t>
            </a:r>
            <a:r>
              <a:rPr lang="nl-NL" sz="1200" b="1" kern="1200">
                <a:solidFill>
                  <a:schemeClr val="tx1"/>
                </a:solidFill>
                <a:effectLst/>
                <a:latin typeface="+mn-lt"/>
                <a:ea typeface="+mn-ea"/>
                <a:cs typeface="+mn-cs"/>
              </a:rPr>
              <a:t>reptielenbrein</a:t>
            </a:r>
            <a:r>
              <a:rPr lang="nl-NL" sz="1200" kern="1200">
                <a:solidFill>
                  <a:schemeClr val="tx1"/>
                </a:solidFill>
                <a:effectLst/>
                <a:latin typeface="+mn-lt"/>
                <a:ea typeface="+mn-ea"/>
                <a:cs typeface="+mn-cs"/>
              </a:rPr>
              <a:t> aan. Het enige wat we nog kunnen doen, is ademhalen (reflexief bewegen). Dit is ook een soort “bevriezen” maar dan passief. Het reptielenbrein is het deel van onze hersenen dat ervoor zorgt dat je trager ademhaalt en je hartslag en bloeddruk verlaagt (</a:t>
            </a:r>
            <a:r>
              <a:rPr lang="nl-NL" sz="1200" b="1" kern="1200">
                <a:solidFill>
                  <a:schemeClr val="tx1"/>
                </a:solidFill>
                <a:effectLst/>
                <a:latin typeface="+mn-lt"/>
                <a:ea typeface="+mn-ea"/>
                <a:cs typeface="+mn-cs"/>
              </a:rPr>
              <a:t>hypo-</a:t>
            </a:r>
            <a:r>
              <a:rPr lang="nl-NL" sz="1200" b="1" kern="1200" err="1">
                <a:solidFill>
                  <a:schemeClr val="tx1"/>
                </a:solidFill>
                <a:effectLst/>
                <a:latin typeface="+mn-lt"/>
                <a:ea typeface="+mn-ea"/>
                <a:cs typeface="+mn-cs"/>
              </a:rPr>
              <a:t>arousal</a:t>
            </a:r>
            <a:r>
              <a:rPr lang="nl-NL" sz="1200" kern="1200">
                <a:solidFill>
                  <a:schemeClr val="tx1"/>
                </a:solidFill>
                <a:effectLst/>
                <a:latin typeface="+mn-lt"/>
                <a:ea typeface="+mn-ea"/>
                <a:cs typeface="+mn-cs"/>
              </a:rPr>
              <a:t>). Hierdoor geraak je in een toestand van bevriezen waarin je je niet meer bewust bent van de mensen rondom je heen. Het contact met de realiteit vervaagt. Je reageert automatisch, zonder na te denken. Een trigger kan er ook voor zorgen dat je in deze toestand terecht komt. </a:t>
            </a:r>
          </a:p>
          <a:p>
            <a:endParaRPr lang="nl-NL" sz="1200" kern="1200">
              <a:solidFill>
                <a:schemeClr val="tx1"/>
              </a:solidFill>
              <a:effectLst/>
              <a:latin typeface="+mn-lt"/>
              <a:ea typeface="+mn-ea"/>
              <a:cs typeface="+mn-cs"/>
            </a:endParaRPr>
          </a:p>
          <a:p>
            <a:endParaRPr lang="nl-NL" sz="1200" kern="1200">
              <a:solidFill>
                <a:schemeClr val="tx1"/>
              </a:solidFill>
              <a:effectLst/>
              <a:latin typeface="+mn-lt"/>
              <a:ea typeface="+mn-ea"/>
              <a:cs typeface="+mn-cs"/>
            </a:endParaRPr>
          </a:p>
          <a:p>
            <a:r>
              <a:rPr lang="nl-NL" sz="1200" b="1" u="sng" kern="1200">
                <a:solidFill>
                  <a:schemeClr val="tx1"/>
                </a:solidFill>
                <a:effectLst/>
                <a:latin typeface="+mn-lt"/>
                <a:ea typeface="+mn-ea"/>
                <a:cs typeface="+mn-cs"/>
              </a:rPr>
              <a:t>Traumaverwerking: </a:t>
            </a:r>
          </a:p>
          <a:p>
            <a:r>
              <a:rPr lang="nl-NL" sz="1200" kern="1200">
                <a:solidFill>
                  <a:schemeClr val="tx1"/>
                </a:solidFill>
                <a:effectLst/>
                <a:latin typeface="+mn-lt"/>
                <a:ea typeface="+mn-ea"/>
                <a:cs typeface="+mn-cs"/>
              </a:rPr>
              <a:t>Als je aan traumaverwerking wilt doen, moet je voldoende binnen je raampje kunnen blijven. We kunnen traumatische ervaringen niet verwerken zolang we uit ons raampje zijn. Traumaverwerking triggert opnieuw de emoties van het trauma en vraagt voldoende emotionele stabiliteit vooraleer we trauma kunnen verwerken. Kinderen/ jongeren moeten voldoende gestabiliseerd zijn om aan traumatherapie te kunnen doen. Daar kan de school aan mee werken door een veilige en stabiele omgeving te creëren.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Ook mensen met trauma's kunnen leren om minder last te hebben van stress en kunnen leren om zoveel mogelijk binnen hun WOT te functioneren. Belangrijk daarbij is zicht te krijgen op wat te veel stress geeft. Dan kan er gezocht worden wat helpt om opnieuw rust te vinden. Stilstaan bij hoe vroegere moeilijke situaties aangepakt werden, kan aanknopingspunten geven over wat voor iemand werkt. Mensen die zelfs na ingrijpende ervaringen leren om binnen hun WOT te functioneren, herwinnen minstens deels controle over zichzelf. Binnen je WOT kunnen functioneren is noodzakelijk als mensen hun negatieve ervaringen willen verwerken tijdens een therapeutisch proces.</a:t>
            </a: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20</a:t>
            </a:fld>
            <a:endParaRPr lang="nl-BE"/>
          </a:p>
        </p:txBody>
      </p:sp>
    </p:spTree>
    <p:extLst>
      <p:ext uri="{BB962C8B-B14F-4D97-AF65-F5344CB8AC3E}">
        <p14:creationId xmlns:p14="http://schemas.microsoft.com/office/powerpoint/2010/main" val="955540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pPr defTabSz="990752">
              <a:defRPr/>
            </a:pPr>
            <a:r>
              <a:rPr lang="nl-BE"/>
              <a:t>Denken jullie aan een casus waar iemand vecht, vlucht, bevriest?</a:t>
            </a:r>
          </a:p>
          <a:p>
            <a:pPr defTabSz="990752">
              <a:defRPr/>
            </a:pPr>
            <a:r>
              <a:rPr lang="nl-BE"/>
              <a:t>Hoe gaan jullie er in de klas mee om?</a:t>
            </a: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21</a:t>
            </a:fld>
            <a:endParaRPr lang="nl-BE">
              <a:solidFill>
                <a:prstClr val="black"/>
              </a:solidFill>
            </a:endParaRPr>
          </a:p>
        </p:txBody>
      </p:sp>
    </p:spTree>
    <p:extLst>
      <p:ext uri="{BB962C8B-B14F-4D97-AF65-F5344CB8AC3E}">
        <p14:creationId xmlns:p14="http://schemas.microsoft.com/office/powerpoint/2010/main" val="4018060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pPr defTabSz="990752">
              <a:defRPr/>
            </a:pPr>
            <a:r>
              <a:rPr lang="nl-BE"/>
              <a:t>Denken jullie aan een casus waar iemand vecht, vlucht, bevriest?</a:t>
            </a:r>
          </a:p>
          <a:p>
            <a:pPr defTabSz="990752">
              <a:defRPr/>
            </a:pPr>
            <a:r>
              <a:rPr lang="nl-BE"/>
              <a:t>Hoe gaan jullie er in de klas mee om?</a:t>
            </a: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22</a:t>
            </a:fld>
            <a:endParaRPr lang="nl-BE">
              <a:solidFill>
                <a:prstClr val="black"/>
              </a:solidFill>
            </a:endParaRPr>
          </a:p>
        </p:txBody>
      </p:sp>
    </p:spTree>
    <p:extLst>
      <p:ext uri="{BB962C8B-B14F-4D97-AF65-F5344CB8AC3E}">
        <p14:creationId xmlns:p14="http://schemas.microsoft.com/office/powerpoint/2010/main" val="754917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pPr defTabSz="990752">
              <a:defRPr/>
            </a:pPr>
            <a:r>
              <a:rPr lang="nl-BE"/>
              <a:t>Denken jullie aan een casus waar iemand vecht, vlucht, bevriest?</a:t>
            </a:r>
          </a:p>
          <a:p>
            <a:pPr defTabSz="990752">
              <a:defRPr/>
            </a:pPr>
            <a:r>
              <a:rPr lang="nl-BE"/>
              <a:t>Hoe gaan jullie er in de klas mee om?</a:t>
            </a: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23</a:t>
            </a:fld>
            <a:endParaRPr lang="nl-BE">
              <a:solidFill>
                <a:prstClr val="black"/>
              </a:solidFill>
            </a:endParaRPr>
          </a:p>
        </p:txBody>
      </p:sp>
    </p:spTree>
    <p:extLst>
      <p:ext uri="{BB962C8B-B14F-4D97-AF65-F5344CB8AC3E}">
        <p14:creationId xmlns:p14="http://schemas.microsoft.com/office/powerpoint/2010/main" val="3088019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pPr defTabSz="990752">
              <a:defRPr/>
            </a:pPr>
            <a:r>
              <a:rPr lang="nl-BE"/>
              <a:t>Denken jullie aan een casus waar iemand vecht, vlucht, bevriest?</a:t>
            </a:r>
          </a:p>
          <a:p>
            <a:pPr defTabSz="990752">
              <a:defRPr/>
            </a:pPr>
            <a:r>
              <a:rPr lang="nl-BE"/>
              <a:t>Hoe gaan jullie er in de klas mee om?</a:t>
            </a: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24</a:t>
            </a:fld>
            <a:endParaRPr lang="nl-BE">
              <a:solidFill>
                <a:prstClr val="black"/>
              </a:solidFill>
            </a:endParaRPr>
          </a:p>
        </p:txBody>
      </p:sp>
    </p:spTree>
    <p:extLst>
      <p:ext uri="{BB962C8B-B14F-4D97-AF65-F5344CB8AC3E}">
        <p14:creationId xmlns:p14="http://schemas.microsoft.com/office/powerpoint/2010/main" val="1746048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Dit</a:t>
            </a:r>
            <a:r>
              <a:rPr lang="nl-BE" baseline="0"/>
              <a:t> filmpje legt opnieuw de “</a:t>
            </a:r>
            <a:r>
              <a:rPr lang="nl-BE" baseline="0" err="1"/>
              <a:t>window</a:t>
            </a:r>
            <a:r>
              <a:rPr lang="nl-BE" baseline="0"/>
              <a:t> of </a:t>
            </a:r>
            <a:r>
              <a:rPr lang="nl-BE" baseline="0" err="1"/>
              <a:t>tolerance</a:t>
            </a:r>
            <a:r>
              <a:rPr lang="nl-BE" baseline="0"/>
              <a:t>” of het raampje uit en is als herhaling bedoeld.</a:t>
            </a:r>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25</a:t>
            </a:fld>
            <a:endParaRPr lang="nl-BE"/>
          </a:p>
        </p:txBody>
      </p:sp>
    </p:spTree>
    <p:extLst>
      <p:ext uri="{BB962C8B-B14F-4D97-AF65-F5344CB8AC3E}">
        <p14:creationId xmlns:p14="http://schemas.microsoft.com/office/powerpoint/2010/main" val="3735921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a:t>Waaraan kan je herkennen dat een leerling uit zijn raam gaat?</a:t>
            </a:r>
          </a:p>
          <a:p>
            <a:pPr defTabSz="990752">
              <a:defRPr/>
            </a:pPr>
            <a:endParaRPr lang="nl-NL"/>
          </a:p>
          <a:p>
            <a:pPr defTabSz="990752">
              <a:defRPr/>
            </a:pPr>
            <a:r>
              <a:rPr lang="nl-NL"/>
              <a:t>Er is controleverlies. Je ervaart dat de leerling iets doet wat hij niet of moeilijk kan bijsturen.</a:t>
            </a:r>
          </a:p>
          <a:p>
            <a:pPr defTabSz="990752">
              <a:defRPr/>
            </a:pPr>
            <a:r>
              <a:rPr lang="nl-NL"/>
              <a:t>De situatie die voorafgaat aan de reactie, verklaart niet de heftigheid van de reactie.</a:t>
            </a:r>
          </a:p>
          <a:p>
            <a:pPr defTabSz="990752">
              <a:defRPr/>
            </a:pPr>
            <a:r>
              <a:rPr lang="nl-NL"/>
              <a:t>Tijdens het gedrag</a:t>
            </a:r>
          </a:p>
          <a:p>
            <a:pPr defTabSz="990752">
              <a:defRPr/>
            </a:pPr>
            <a:endParaRPr lang="nl-NL"/>
          </a:p>
          <a:p>
            <a:pPr defTabSz="990752">
              <a:defRPr/>
            </a:pPr>
            <a:r>
              <a:rPr lang="nl-NL"/>
              <a:t>Bedenk dat dit ook gebeurt wanneer de leerling bevroren in de klas zit.</a:t>
            </a:r>
          </a:p>
          <a:p>
            <a:pPr defTabSz="990752">
              <a:defRPr/>
            </a:pPr>
            <a:endParaRPr lang="nl-NL"/>
          </a:p>
          <a:p>
            <a:pPr defTabSz="990752">
              <a:defRPr/>
            </a:pPr>
            <a:r>
              <a:rPr lang="nl-NL"/>
              <a:t>Wat je kan doen, wordt uitgelegd in filmpje 3 de rol van de school.</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26</a:t>
            </a:fld>
            <a:endParaRPr lang="nl-BE"/>
          </a:p>
        </p:txBody>
      </p:sp>
    </p:spTree>
    <p:extLst>
      <p:ext uri="{BB962C8B-B14F-4D97-AF65-F5344CB8AC3E}">
        <p14:creationId xmlns:p14="http://schemas.microsoft.com/office/powerpoint/2010/main" val="2644553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BE"/>
              <a:t>Als</a:t>
            </a:r>
            <a:r>
              <a:rPr lang="nl-BE" baseline="0"/>
              <a:t> we willen weten welke betekenis scholen kunnen hebben in het verwerkingsproces van leerlingen met trauma, dan moeten we stilstaan bij hoe trauma verwerkt wordt. </a:t>
            </a:r>
          </a:p>
          <a:p>
            <a:pPr>
              <a:lnSpc>
                <a:spcPct val="150000"/>
              </a:lnSpc>
            </a:pPr>
            <a:r>
              <a:rPr lang="nl-BE" baseline="0"/>
              <a:t>Hoe wordt trauma verwerkt?</a:t>
            </a:r>
          </a:p>
          <a:p>
            <a:pPr>
              <a:lnSpc>
                <a:spcPct val="150000"/>
              </a:lnSpc>
            </a:pPr>
            <a:r>
              <a:rPr lang="nl-BE" baseline="0"/>
              <a:t>We onderscheiden hierbij drie fasen. Deze fasen worden ook bij behandeling, in traumatherapie doorlopen. </a:t>
            </a:r>
          </a:p>
          <a:p>
            <a:pPr>
              <a:lnSpc>
                <a:spcPct val="150000"/>
              </a:lnSpc>
            </a:pPr>
            <a:r>
              <a:rPr lang="nl-BE" baseline="0"/>
              <a:t>Maar dit kan voor de meeste leerlingen evengoed in het dagelijkse leven. </a:t>
            </a:r>
          </a:p>
          <a:p>
            <a:pPr>
              <a:lnSpc>
                <a:spcPct val="150000"/>
              </a:lnSpc>
            </a:pPr>
            <a:endParaRPr lang="nl-BE" baseline="0"/>
          </a:p>
          <a:p>
            <a:pPr>
              <a:lnSpc>
                <a:spcPct val="150000"/>
              </a:lnSpc>
            </a:pPr>
            <a:r>
              <a:rPr lang="nl-BE" sz="1200" kern="1200">
                <a:solidFill>
                  <a:schemeClr val="tx1"/>
                </a:solidFill>
                <a:effectLst/>
                <a:latin typeface="+mn-lt"/>
                <a:ea typeface="+mn-ea"/>
                <a:cs typeface="+mn-cs"/>
              </a:rPr>
              <a:t>Wanneer we aan getraumatiseerde leerlingen lesgeven, kunnen we (hen) helpen uitzoeken wat ervoor zorgt dat ze buiten hun raampje gaan en wat hen helpt om terug rustig te worden. </a:t>
            </a:r>
          </a:p>
          <a:p>
            <a:pPr>
              <a:lnSpc>
                <a:spcPct val="150000"/>
              </a:lnSpc>
            </a:pPr>
            <a:r>
              <a:rPr lang="nl-BE" sz="1200" kern="1200">
                <a:solidFill>
                  <a:schemeClr val="tx1"/>
                </a:solidFill>
                <a:effectLst/>
                <a:latin typeface="+mn-lt"/>
                <a:ea typeface="+mn-ea"/>
                <a:cs typeface="+mn-cs"/>
              </a:rPr>
              <a:t>Met andere woorden: we kunnen de klasomgeving, als dat nog nodig is, optimaliseren of aanpassen zodat ze minder last hebben van stress. </a:t>
            </a:r>
          </a:p>
          <a:p>
            <a:pPr>
              <a:lnSpc>
                <a:spcPct val="150000"/>
              </a:lnSpc>
            </a:pPr>
            <a:endParaRPr lang="nl-BE" sz="1200" kern="1200">
              <a:solidFill>
                <a:schemeClr val="tx1"/>
              </a:solidFill>
              <a:effectLst/>
              <a:latin typeface="+mn-lt"/>
              <a:ea typeface="+mn-ea"/>
              <a:cs typeface="+mn-cs"/>
            </a:endParaRPr>
          </a:p>
          <a:p>
            <a:pPr>
              <a:lnSpc>
                <a:spcPct val="150000"/>
              </a:lnSpc>
            </a:pPr>
            <a:r>
              <a:rPr lang="nl-BE" sz="1200" kern="1200">
                <a:solidFill>
                  <a:schemeClr val="tx1"/>
                </a:solidFill>
                <a:effectLst/>
                <a:latin typeface="+mn-lt"/>
                <a:ea typeface="+mn-ea"/>
                <a:cs typeface="+mn-cs"/>
              </a:rPr>
              <a:t>Als getraumatiseerde leerlingen gemakkelijker binnen hun raampje kunnen blijven, dan kunnen ze gemakkelijker nieuwe leerstof verwerken. </a:t>
            </a:r>
          </a:p>
          <a:p>
            <a:pPr>
              <a:lnSpc>
                <a:spcPct val="150000"/>
              </a:lnSpc>
            </a:pPr>
            <a:r>
              <a:rPr lang="nl-BE" sz="1200" kern="1200">
                <a:solidFill>
                  <a:schemeClr val="tx1"/>
                </a:solidFill>
                <a:effectLst/>
                <a:latin typeface="+mn-lt"/>
                <a:ea typeface="+mn-ea"/>
                <a:cs typeface="+mn-cs"/>
              </a:rPr>
              <a:t>Traumaverwerking kan ook alleen maar plaats vinden als leerlingen binnen hun raampje kunnen blijven bij blootstelling aan de traumatische herinnering. </a:t>
            </a:r>
          </a:p>
          <a:p>
            <a:pPr>
              <a:lnSpc>
                <a:spcPct val="150000"/>
              </a:lnSpc>
            </a:pPr>
            <a:r>
              <a:rPr lang="nl-BE" sz="1200" kern="1200">
                <a:solidFill>
                  <a:schemeClr val="tx1"/>
                </a:solidFill>
                <a:effectLst/>
                <a:latin typeface="+mn-lt"/>
                <a:ea typeface="+mn-ea"/>
                <a:cs typeface="+mn-cs"/>
              </a:rPr>
              <a:t>Kinderen die eenmalig trauma hebben meegemaakt zijn daartoe meestal wel in staat. </a:t>
            </a:r>
          </a:p>
          <a:p>
            <a:pPr>
              <a:lnSpc>
                <a:spcPct val="150000"/>
              </a:lnSpc>
            </a:pPr>
            <a:r>
              <a:rPr lang="nl-BE" sz="1200" kern="1200">
                <a:solidFill>
                  <a:schemeClr val="tx1"/>
                </a:solidFill>
                <a:effectLst/>
                <a:latin typeface="+mn-lt"/>
                <a:ea typeface="+mn-ea"/>
                <a:cs typeface="+mn-cs"/>
              </a:rPr>
              <a:t>Kinderen die complex trauma hebben meegemaakt zijn daar meestal niet : ze hebben maar een kleine marge om stress te verdragen.</a:t>
            </a:r>
          </a:p>
          <a:p>
            <a:pPr>
              <a:lnSpc>
                <a:spcPct val="150000"/>
              </a:lnSpc>
            </a:pPr>
            <a:r>
              <a:rPr lang="nl-BE" sz="1200" kern="1200">
                <a:solidFill>
                  <a:schemeClr val="tx1"/>
                </a:solidFill>
                <a:effectLst/>
                <a:latin typeface="+mn-lt"/>
                <a:ea typeface="+mn-ea"/>
                <a:cs typeface="+mn-cs"/>
              </a:rPr>
              <a:t>Daarom moet eerst gewerkt worden aan hun stabiliteit. </a:t>
            </a:r>
          </a:p>
          <a:p>
            <a:pPr>
              <a:lnSpc>
                <a:spcPct val="150000"/>
              </a:lnSpc>
            </a:pPr>
            <a:endParaRPr lang="nl-BE" sz="1200" kern="1200">
              <a:solidFill>
                <a:schemeClr val="tx1"/>
              </a:solidFill>
              <a:effectLst/>
              <a:latin typeface="+mn-lt"/>
              <a:ea typeface="+mn-ea"/>
              <a:cs typeface="+mn-cs"/>
            </a:endParaRPr>
          </a:p>
          <a:p>
            <a:pPr>
              <a:lnSpc>
                <a:spcPct val="150000"/>
              </a:lnSpc>
            </a:pPr>
            <a:r>
              <a:rPr lang="nl-BE" sz="1200" kern="1200">
                <a:solidFill>
                  <a:schemeClr val="tx1"/>
                </a:solidFill>
                <a:effectLst/>
                <a:latin typeface="+mn-lt"/>
                <a:ea typeface="+mn-ea"/>
                <a:cs typeface="+mn-cs"/>
              </a:rPr>
              <a:t>Voor de behandeling van kinderen met complex trauma wordt gewerkt met een gefaseerd model: </a:t>
            </a:r>
            <a:endParaRPr lang="nl-NL" sz="1200" kern="1200">
              <a:solidFill>
                <a:schemeClr val="tx1"/>
              </a:solidFill>
              <a:effectLst/>
              <a:latin typeface="+mn-lt"/>
              <a:ea typeface="+mn-ea"/>
              <a:cs typeface="+mn-cs"/>
            </a:endParaRPr>
          </a:p>
          <a:p>
            <a:pPr lvl="0">
              <a:lnSpc>
                <a:spcPct val="150000"/>
              </a:lnSpc>
            </a:pPr>
            <a:r>
              <a:rPr lang="nl-BE" sz="1200" kern="1200">
                <a:solidFill>
                  <a:schemeClr val="tx1"/>
                </a:solidFill>
                <a:effectLst/>
                <a:latin typeface="+mn-lt"/>
                <a:ea typeface="+mn-ea"/>
                <a:cs typeface="+mn-cs"/>
              </a:rPr>
              <a:t>1.</a:t>
            </a:r>
            <a:r>
              <a:rPr lang="nl-BE" sz="1200" kern="1200" baseline="0">
                <a:solidFill>
                  <a:schemeClr val="tx1"/>
                </a:solidFill>
                <a:effectLst/>
                <a:latin typeface="+mn-lt"/>
                <a:ea typeface="+mn-ea"/>
                <a:cs typeface="+mn-cs"/>
              </a:rPr>
              <a:t> </a:t>
            </a:r>
            <a:r>
              <a:rPr lang="nl-BE" sz="1200" kern="1200">
                <a:solidFill>
                  <a:schemeClr val="tx1"/>
                </a:solidFill>
                <a:effectLst/>
                <a:latin typeface="+mn-lt"/>
                <a:ea typeface="+mn-ea"/>
                <a:cs typeface="+mn-cs"/>
              </a:rPr>
              <a:t>Fase van stabilisatie</a:t>
            </a:r>
            <a:endParaRPr lang="nl-NL" sz="1200" kern="1200">
              <a:solidFill>
                <a:schemeClr val="tx1"/>
              </a:solidFill>
              <a:effectLst/>
              <a:latin typeface="+mn-lt"/>
              <a:ea typeface="+mn-ea"/>
              <a:cs typeface="+mn-cs"/>
            </a:endParaRPr>
          </a:p>
          <a:p>
            <a:pPr lvl="0">
              <a:lnSpc>
                <a:spcPct val="150000"/>
              </a:lnSpc>
            </a:pPr>
            <a:r>
              <a:rPr lang="nl-BE" sz="1200" kern="1200">
                <a:solidFill>
                  <a:schemeClr val="tx1"/>
                </a:solidFill>
                <a:effectLst/>
                <a:latin typeface="+mn-lt"/>
                <a:ea typeface="+mn-ea"/>
                <a:cs typeface="+mn-cs"/>
              </a:rPr>
              <a:t>2. Fase van traumaverwerking</a:t>
            </a:r>
            <a:endParaRPr lang="nl-NL" sz="1200" kern="1200">
              <a:solidFill>
                <a:schemeClr val="tx1"/>
              </a:solidFill>
              <a:effectLst/>
              <a:latin typeface="+mn-lt"/>
              <a:ea typeface="+mn-ea"/>
              <a:cs typeface="+mn-cs"/>
            </a:endParaRPr>
          </a:p>
          <a:p>
            <a:pPr lvl="0">
              <a:lnSpc>
                <a:spcPct val="150000"/>
              </a:lnSpc>
            </a:pPr>
            <a:r>
              <a:rPr lang="nl-BE" sz="1200" kern="1200">
                <a:solidFill>
                  <a:schemeClr val="tx1"/>
                </a:solidFill>
                <a:effectLst/>
                <a:latin typeface="+mn-lt"/>
                <a:ea typeface="+mn-ea"/>
                <a:cs typeface="+mn-cs"/>
              </a:rPr>
              <a:t>3. Fase van integratie </a:t>
            </a:r>
          </a:p>
          <a:p>
            <a:pPr lvl="0">
              <a:lnSpc>
                <a:spcPct val="150000"/>
              </a:lnSpc>
            </a:pPr>
            <a:endParaRPr lang="nl-NL" sz="1200" kern="1200">
              <a:solidFill>
                <a:schemeClr val="tx1"/>
              </a:solidFill>
              <a:effectLst/>
              <a:latin typeface="+mn-lt"/>
              <a:ea typeface="+mn-ea"/>
              <a:cs typeface="+mn-cs"/>
            </a:endParaRPr>
          </a:p>
          <a:p>
            <a:pPr>
              <a:lnSpc>
                <a:spcPct val="150000"/>
              </a:lnSpc>
            </a:pPr>
            <a:r>
              <a:rPr lang="nl-BE" sz="1200" kern="1200">
                <a:solidFill>
                  <a:schemeClr val="tx1"/>
                </a:solidFill>
                <a:effectLst/>
                <a:latin typeface="+mn-lt"/>
                <a:ea typeface="+mn-ea"/>
                <a:cs typeface="+mn-cs"/>
              </a:rPr>
              <a:t>Dit gefaseerd model is de basis voor de behandeling. </a:t>
            </a:r>
          </a:p>
          <a:p>
            <a:pPr>
              <a:lnSpc>
                <a:spcPct val="150000"/>
              </a:lnSpc>
            </a:pPr>
            <a:r>
              <a:rPr lang="nl-BE" sz="1200" kern="1200">
                <a:solidFill>
                  <a:schemeClr val="tx1"/>
                </a:solidFill>
                <a:effectLst/>
                <a:latin typeface="+mn-lt"/>
                <a:ea typeface="+mn-ea"/>
                <a:cs typeface="+mn-cs"/>
              </a:rPr>
              <a:t>In de </a:t>
            </a:r>
            <a:r>
              <a:rPr lang="nl-BE" sz="1200" b="1" kern="1200">
                <a:solidFill>
                  <a:schemeClr val="tx1"/>
                </a:solidFill>
                <a:effectLst/>
                <a:latin typeface="+mn-lt"/>
                <a:ea typeface="+mn-ea"/>
                <a:cs typeface="+mn-cs"/>
              </a:rPr>
              <a:t>stabilisatiefase</a:t>
            </a:r>
            <a:r>
              <a:rPr lang="nl-BE" sz="1200" kern="1200">
                <a:solidFill>
                  <a:schemeClr val="tx1"/>
                </a:solidFill>
                <a:effectLst/>
                <a:latin typeface="+mn-lt"/>
                <a:ea typeface="+mn-ea"/>
                <a:cs typeface="+mn-cs"/>
              </a:rPr>
              <a:t> leren kinderen zichzelf terug onder controle te houden, zodat ze meer binnen hun raampje kunnen functioneren. </a:t>
            </a:r>
          </a:p>
          <a:p>
            <a:pPr>
              <a:lnSpc>
                <a:spcPct val="150000"/>
              </a:lnSpc>
            </a:pPr>
            <a:r>
              <a:rPr lang="nl-BE" sz="1200" kern="1200">
                <a:solidFill>
                  <a:schemeClr val="tx1"/>
                </a:solidFill>
                <a:effectLst/>
                <a:latin typeface="+mn-lt"/>
                <a:ea typeface="+mn-ea"/>
                <a:cs typeface="+mn-cs"/>
              </a:rPr>
              <a:t>Dat is de fase die ook in het dagelijkse leven kan worden aangeboden. </a:t>
            </a:r>
          </a:p>
          <a:p>
            <a:pPr>
              <a:lnSpc>
                <a:spcPct val="150000"/>
              </a:lnSpc>
            </a:pPr>
            <a:endParaRPr lang="nl-BE" sz="1200" kern="1200">
              <a:solidFill>
                <a:schemeClr val="tx1"/>
              </a:solidFill>
              <a:effectLst/>
              <a:latin typeface="+mn-lt"/>
              <a:ea typeface="+mn-ea"/>
              <a:cs typeface="+mn-cs"/>
            </a:endParaRPr>
          </a:p>
          <a:p>
            <a:pPr>
              <a:lnSpc>
                <a:spcPct val="150000"/>
              </a:lnSpc>
            </a:pPr>
            <a:r>
              <a:rPr lang="nl-BE" sz="1200" kern="1200">
                <a:solidFill>
                  <a:schemeClr val="tx1"/>
                </a:solidFill>
                <a:effectLst/>
                <a:latin typeface="+mn-lt"/>
                <a:ea typeface="+mn-ea"/>
                <a:cs typeface="+mn-cs"/>
              </a:rPr>
              <a:t>Bij getraumatiseerde leerlingen op de vlucht biedt de dagelijkse schoolstructuur veel mogelijkheden om hen te helpen in hun raampje te kunnen blijven en te komen tot leren. </a:t>
            </a:r>
          </a:p>
          <a:p>
            <a:pPr>
              <a:lnSpc>
                <a:spcPct val="150000"/>
              </a:lnSpc>
            </a:pPr>
            <a:r>
              <a:rPr lang="nl-BE" sz="1200" kern="1200">
                <a:solidFill>
                  <a:schemeClr val="tx1"/>
                </a:solidFill>
                <a:effectLst/>
                <a:latin typeface="+mn-lt"/>
                <a:ea typeface="+mn-ea"/>
                <a:cs typeface="+mn-cs"/>
              </a:rPr>
              <a:t>Daarom kunnen in de basiszorg en verhoogde zorg een aantal maatregelen genomen worden die helpend zijn voor getraumatiseerde leerlingen op de vlucht. </a:t>
            </a:r>
            <a:endParaRPr lang="nl-NL" sz="1200" kern="1200">
              <a:solidFill>
                <a:schemeClr val="tx1"/>
              </a:solidFill>
              <a:effectLst/>
              <a:latin typeface="+mn-lt"/>
              <a:ea typeface="+mn-ea"/>
              <a:cs typeface="+mn-cs"/>
            </a:endParaRP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27</a:t>
            </a:fld>
            <a:endParaRPr lang="nl-BE"/>
          </a:p>
        </p:txBody>
      </p:sp>
    </p:spTree>
    <p:extLst>
      <p:ext uri="{BB962C8B-B14F-4D97-AF65-F5344CB8AC3E}">
        <p14:creationId xmlns:p14="http://schemas.microsoft.com/office/powerpoint/2010/main" val="3478819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De </a:t>
            </a:r>
            <a:r>
              <a:rPr lang="nl-NL" b="0" err="1"/>
              <a:t>Window</a:t>
            </a:r>
            <a:r>
              <a:rPr lang="nl-NL" b="0"/>
              <a:t> of </a:t>
            </a:r>
            <a:r>
              <a:rPr lang="nl-NL" b="0" err="1"/>
              <a:t>Tolerance</a:t>
            </a:r>
            <a:r>
              <a:rPr lang="nl-NL" b="0"/>
              <a:t> of het raampje toont aan dat kinderen die probleemgedrag vertonen in de klas, dit vaak niet expres doen. </a:t>
            </a:r>
          </a:p>
          <a:p>
            <a:r>
              <a:rPr lang="nl-NL" b="0"/>
              <a:t>Dit komt omwille van een verminderde regulatie.  </a:t>
            </a:r>
          </a:p>
          <a:p>
            <a:r>
              <a:rPr lang="nl-NL" b="0"/>
              <a:t>Het gaat om een ongecontroleerde reactie gestuurd vanuit het autonoom zenuwstelsel. </a:t>
            </a:r>
          </a:p>
          <a:p>
            <a:r>
              <a:rPr lang="nl-NL" b="0"/>
              <a:t>Hoe dit gebeurd kan je beluisteren in filmpje 2 een </a:t>
            </a:r>
            <a:r>
              <a:rPr lang="nl-NL" b="0" err="1"/>
              <a:t>traumasensitieve</a:t>
            </a:r>
            <a:r>
              <a:rPr lang="nl-NL" b="0"/>
              <a:t> bril. </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Daardoor helpt het niet om op het moment dat een leerling uit zijn raampje is, te gaan straffen, te roepen, terecht te wijzen.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Het draagt alleen maar bij aan meer stress en spanning.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De leerling moet eerst rustig zijn, terug in zijn raampje. Dan kan je opnieuw met hem praten.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Het is niet omdat een leerling uit  zijn raampje is gegaan en bv. iets stuk heeft gedaan, dat je het hierover niet moet hebben.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Maar op het moment dat hij uit zijn raampje is, heeft dit geen zin (cf. de denker is 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Als je als leerkracht zelf uit je raampje bent, kan je de leerling die uit zijn raam is niet helpen.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Zeker bij getraumatiseerde leerlingen heb je een “kalm brein“ nodig om terug in hen terug in hun raam te krijgen.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Kan je dan eventueel beroep doen op een collega? Of kunnen hier afspraken over gemaakt worden?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r>
              <a:rPr lang="nl-NL"/>
              <a:t>Als we rustig kunnen blijven, kunnen we proberen ons eigen gedrag aan te passen. </a:t>
            </a:r>
          </a:p>
          <a:p>
            <a:r>
              <a:rPr lang="nl-NL"/>
              <a:t>Je kan contact behouden via bv. oogcontact of de leerling op een rustige duidelijke geruststellende manier aanspreken. </a:t>
            </a:r>
          </a:p>
          <a:p>
            <a:r>
              <a:rPr lang="nl-NL"/>
              <a:t>Je kan stressbestrijders aanreiken: even laten drinken, de leerling dicht in jouw nabijheid zetten, even laten bekomen in een hoekje van de klas of bij een vriend(je). </a:t>
            </a:r>
          </a:p>
          <a:p>
            <a:endParaRPr lang="nl-NL"/>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28</a:t>
            </a:fld>
            <a:endParaRPr lang="nl-BE"/>
          </a:p>
        </p:txBody>
      </p:sp>
    </p:spTree>
    <p:extLst>
      <p:ext uri="{BB962C8B-B14F-4D97-AF65-F5344CB8AC3E}">
        <p14:creationId xmlns:p14="http://schemas.microsoft.com/office/powerpoint/2010/main" val="4077838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 de dia vind je een aantal suggesties die helpend kunnen zijn.  </a:t>
            </a:r>
          </a:p>
          <a:p>
            <a:r>
              <a:rPr lang="nl-NL"/>
              <a:t>Bedenk daarbij dat zelfregulatie heel persoonlijk is: wat voor het ene kind kan werken, kan voor een ander kind juist een extra opgave of stressfactor zijn. </a:t>
            </a:r>
          </a:p>
          <a:p>
            <a:endParaRPr lang="nl-NL"/>
          </a:p>
          <a:p>
            <a:r>
              <a:rPr lang="nl-NL"/>
              <a:t>Hier zie je terug hoe belangrijk het is om ook in te zetten op het lijfelijk aspect om de stress die trauma te weeg brengt te beheersen. </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Aan de hand van </a:t>
            </a:r>
            <a:r>
              <a:rPr lang="nl-NL" err="1"/>
              <a:t>psycho</a:t>
            </a:r>
            <a:r>
              <a:rPr lang="nl-NL"/>
              <a:t>-educatie over “wat stress doet met ons geheugen” en “wat emoties doen met ons brein”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kan een betekenisvolle volwassene (leerkracht, </a:t>
            </a:r>
            <a:r>
              <a:rPr lang="nl-NL" err="1"/>
              <a:t>zorgcoördinator</a:t>
            </a:r>
            <a:r>
              <a:rPr lang="nl-NL"/>
              <a:t>, CLB-medewerker,…)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met de leerling bespreken (eventueel met tolk) wat helpt om binnen zijn raampje te blijven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of terug zo snel mogelijk in zijn raampje te geraken. </a:t>
            </a: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29</a:t>
            </a:fld>
            <a:endParaRPr lang="nl-BE"/>
          </a:p>
        </p:txBody>
      </p:sp>
    </p:spTree>
    <p:extLst>
      <p:ext uri="{BB962C8B-B14F-4D97-AF65-F5344CB8AC3E}">
        <p14:creationId xmlns:p14="http://schemas.microsoft.com/office/powerpoint/2010/main" val="407783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a:t>De ingesproken PPT zijn omgezet naar </a:t>
            </a:r>
            <a:r>
              <a:rPr lang="nl-BE" baseline="0" err="1"/>
              <a:t>you</a:t>
            </a:r>
            <a:r>
              <a:rPr lang="nl-BE" baseline="0"/>
              <a:t> tube filmpjes</a:t>
            </a:r>
          </a:p>
          <a:p>
            <a:r>
              <a:rPr lang="nl-BE" baseline="0"/>
              <a:t>Naast deze PPT is er ook nog filmpje 2 kijken met een </a:t>
            </a:r>
            <a:r>
              <a:rPr lang="nl-BE" baseline="0" err="1"/>
              <a:t>traumasensitieve</a:t>
            </a:r>
            <a:r>
              <a:rPr lang="nl-BE" baseline="0"/>
              <a:t> bril en filmpje 3 de rol van de school en het CLB</a:t>
            </a:r>
          </a:p>
          <a:p>
            <a:endParaRPr lang="nl-BE" baseline="0"/>
          </a:p>
          <a:p>
            <a:r>
              <a:rPr lang="nl-BE" baseline="0"/>
              <a:t>Binnen dit project werden ook volgende werkmap ontwikkeld die gebruikt werd om deze power-point te ondersteunen: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baseline="0">
                <a:solidFill>
                  <a:schemeClr val="tx1"/>
                </a:solidFill>
                <a:effectLst/>
                <a:latin typeface="+mn-lt"/>
                <a:ea typeface="+mn-ea"/>
                <a:cs typeface="+mn-cs"/>
              </a:rPr>
              <a:t>Werkmap: trauma- en cultuursensitief werken op school, voor leerlingen met een vluchtverhaal en andere</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werkmap is een poging om een praktische gids uit te schrijven voor scholen en CLB-medewerkers.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bundel met praktische fiches wilt ertoe bijdragen om de aanpak op school, binnen de basiszorg en de verhoogde zorg, af te stemmen op leerlingen met een vluchtverhaal.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 werkmap komt vooral in filmpje 3 aan bod  - de rol van school en CLB </a:t>
            </a:r>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a:t>
            </a:fld>
            <a:endParaRPr lang="nl-BE"/>
          </a:p>
        </p:txBody>
      </p:sp>
    </p:spTree>
    <p:extLst>
      <p:ext uri="{BB962C8B-B14F-4D97-AF65-F5344CB8AC3E}">
        <p14:creationId xmlns:p14="http://schemas.microsoft.com/office/powerpoint/2010/main" val="3322376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err="1"/>
              <a:t>Stressreducerende</a:t>
            </a:r>
            <a:r>
              <a:rPr lang="nl-BE" b="1" u="sng"/>
              <a:t> activiteiten in de basiszorg: </a:t>
            </a:r>
          </a:p>
          <a:p>
            <a:r>
              <a:rPr lang="nl-BE"/>
              <a:t>Met kleine ingrepen in de klas- en schoolcontext, kan je getraumatiseerde kinderen helpen om zichzelf te reguleren. Preventief </a:t>
            </a:r>
            <a:r>
              <a:rPr lang="nl-BE" err="1"/>
              <a:t>stressregulerende</a:t>
            </a:r>
            <a:r>
              <a:rPr lang="nl-BE"/>
              <a:t> activiteiten voorzien in de klas, helpt om het </a:t>
            </a:r>
            <a:r>
              <a:rPr lang="nl-BE" err="1"/>
              <a:t>arousalniveau</a:t>
            </a:r>
            <a:r>
              <a:rPr lang="nl-BE"/>
              <a:t> van leerlingen omlaag te halen. Ze ervaren meer controle, waardoor ze gemakkelijker in hun raampje kunnen blijven. </a:t>
            </a:r>
          </a:p>
          <a:p>
            <a:endParaRPr lang="nl-BE"/>
          </a:p>
          <a:p>
            <a:r>
              <a:rPr lang="nl-NL" b="1" u="sng"/>
              <a:t>Aandachtspunten bij een time-out </a:t>
            </a:r>
          </a:p>
          <a:p>
            <a:pPr marL="171450" indent="-171450">
              <a:buFont typeface="Arial" panose="020B0604020202020204" pitchFamily="34" charset="0"/>
              <a:buChar char="•"/>
            </a:pPr>
            <a:r>
              <a:rPr lang="nl-NL"/>
              <a:t>De leerkracht is zich er best van bewust dat een “time-out” ook een trigger kan zijn omdat de leerling zich dan bv. “afgewezen voelt”, waardoor zijn stress alleen maar verhoogt. Je kan dan voor sommige leerlingen eerder voor een “time-in” kiezen.  </a:t>
            </a:r>
          </a:p>
          <a:p>
            <a:pPr marL="171450" indent="-171450">
              <a:buFont typeface="Arial" panose="020B0604020202020204" pitchFamily="34" charset="0"/>
              <a:buChar char="•"/>
            </a:pPr>
            <a:r>
              <a:rPr lang="nl-NL"/>
              <a:t>Je kan bv. een veilige plek voorzien in de klas (bv. een pop-uptentje), die enigszins afgeschermd is, waar de leerling zich beschut voelt en zich even kan afsluiten van de prikkels van de klas. Dekens helpen omdat “omhulling” vaak het gevoel van bescherming vergroot. Er kan ook </a:t>
            </a:r>
            <a:r>
              <a:rPr lang="nl-NL" err="1"/>
              <a:t>stressverlagend</a:t>
            </a:r>
            <a:r>
              <a:rPr lang="nl-NL"/>
              <a:t> materiaal voorzien worden zoals een koptelefoon, kussens, stressballetjes,…  Zeker voor jonge leerlingen kan dit belangrijk zijn.  </a:t>
            </a:r>
          </a:p>
          <a:p>
            <a:pPr marL="171450" indent="-171450">
              <a:buFont typeface="Arial" panose="020B0604020202020204" pitchFamily="34" charset="0"/>
              <a:buChar char="•"/>
            </a:pPr>
            <a:r>
              <a:rPr lang="nl-NL"/>
              <a:t>Voor oudere leerlingen kan er een veilige plek voorzien worden buiten het klaslokaal, die aangepast aan de leeftijd, aan dezelfde voorwaarden voldoet.  </a:t>
            </a:r>
          </a:p>
          <a:p>
            <a:pPr marL="171450" indent="-171450">
              <a:buFont typeface="Arial" panose="020B0604020202020204" pitchFamily="34" charset="0"/>
              <a:buChar char="•"/>
            </a:pPr>
            <a:r>
              <a:rPr lang="nl-NL"/>
              <a:t>Wanneer de leerling in time-out zit, wordt deze best begeleid en opgevolgd door een volwassen persoon met een kalm brein. Een leerkracht/zorgcoördinators/</a:t>
            </a:r>
            <a:r>
              <a:rPr lang="nl-NL" err="1"/>
              <a:t>okanvervolgcoach</a:t>
            </a:r>
            <a:r>
              <a:rPr lang="nl-NL"/>
              <a:t> kan, zonder te oordelen, erkenning geven aan de gevoelens van de leerling zodat deze tot rust kan komen. Alleen terug in je raampje geraken, is immers moeilijk. Zeker bij leerlingen met een vluchtverhaal kan té veel en alleen in time-out zitten, opnieuw een inbreuk op hun gevoel  van veiligheid zijn (bv. het gevoel bekrachtigen “aan hun lot overgelaten te zijn”) en dus de stress verhogen.  </a:t>
            </a:r>
          </a:p>
          <a:p>
            <a:pPr marL="171450" indent="-171450">
              <a:buFont typeface="Arial" panose="020B0604020202020204" pitchFamily="34" charset="0"/>
              <a:buChar char="•"/>
            </a:pPr>
            <a:r>
              <a:rPr lang="nl-NL"/>
              <a:t>Wanneer een leerling in time-out zit, is altijd de vraag: wat werkt bij deze leerling </a:t>
            </a:r>
            <a:r>
              <a:rPr lang="nl-NL" err="1"/>
              <a:t>stressverlagend</a:t>
            </a:r>
            <a:r>
              <a:rPr lang="nl-NL"/>
              <a:t> en wie volgt deze leerling op (met een kalm brein) totdat deze terug naar de klas kan?  </a:t>
            </a:r>
          </a:p>
          <a:p>
            <a:endParaRPr lang="nl-BE"/>
          </a:p>
          <a:p>
            <a:r>
              <a:rPr lang="nl-BE" b="1" u="sng"/>
              <a:t>Spanningsthermometer: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Om de leerling stil te laten staan, signalen van stress te leren herkennen en te weten hoeveel stress hij ervaart, kan je werken met een stressmeter (zie dia hieronder). Door trauma kan het zijn dat de leerling de signalen van spanning/stress niet meer kan onderscheiden. Als de leerling geleidelijk aan de stresssignalen terug waarneemt, kan je hem feedback laten geven over zijn stressniveau. Dat kan verhelderend zijn voor hemzelf én voor de leerkracht. Jonge leerlingen (kleuters) kan je laten trommelen om aan te geven hoe gespannen ze zijn. Wanneer de stress verhoogt, kunnen er maatregelen worden afgesproken, aangepast aan de intensiteit van de spanning.  De leerling kan hiertoe zelf initiatief nemen of aangestuurd worden door de leerkracht. Het is belangrijk om vooral preventief te werken zodat het stressniveau zoveel mogelijk onder controle blijft. </a:t>
            </a:r>
          </a:p>
          <a:p>
            <a:endParaRPr lang="nl-BE"/>
          </a:p>
          <a:p>
            <a:r>
              <a:rPr lang="nl-BE" b="1" u="sng"/>
              <a:t>SOS-methode</a:t>
            </a:r>
            <a:r>
              <a:rPr lang="nl-BE"/>
              <a:t>:</a:t>
            </a:r>
            <a:r>
              <a:rPr lang="nl-BE" baseline="0"/>
              <a:t> </a:t>
            </a:r>
          </a:p>
          <a:p>
            <a:r>
              <a:rPr lang="nl-BE" baseline="0"/>
              <a:t>De SOS-methode is een methode die je als leerkracht kan gebruiken wanneer leerlingen uit hun raampje gaan. Je gaat met stress bij je leerling om in drie stappen: </a:t>
            </a:r>
          </a:p>
          <a:p>
            <a:pPr marL="171450" indent="-171450">
              <a:buFontTx/>
              <a:buChar char="-"/>
            </a:pPr>
            <a:r>
              <a:rPr lang="nl-BE" baseline="0"/>
              <a:t>S = stoppen en diep ademhalen. De leerkracht benoemt wat hij ziet gebeuren en probeert samen te ademen. </a:t>
            </a:r>
          </a:p>
          <a:p>
            <a:pPr marL="171450" indent="-171450">
              <a:buFontTx/>
              <a:buChar char="-"/>
            </a:pPr>
            <a:r>
              <a:rPr lang="nl-BE" baseline="0"/>
              <a:t>O = Oriënteren. Je moedigt de leerling aan om rond te kijken, de omgeving op te nemen, hartslag en ademhaling te voelen, de aandacht te richten op het hier en nu. </a:t>
            </a:r>
          </a:p>
          <a:p>
            <a:pPr marL="171450" indent="-171450">
              <a:buFontTx/>
              <a:buChar char="-"/>
            </a:pPr>
            <a:r>
              <a:rPr lang="nl-BE" baseline="0"/>
              <a:t>S = Steun. De leerkracht zoekt mee naar stress bestrijders. </a:t>
            </a:r>
          </a:p>
          <a:p>
            <a:pPr marL="171450" indent="-171450">
              <a:buFontTx/>
              <a:buChar char="-"/>
            </a:pPr>
            <a:endParaRPr lang="nl-BE" baseline="0"/>
          </a:p>
          <a:p>
            <a:pPr marL="171450" indent="-171450">
              <a:buFontTx/>
              <a:buChar char="-"/>
            </a:pPr>
            <a:r>
              <a:rPr lang="nl-BE" baseline="0"/>
              <a:t>Natuurlijk is er in het begin ook de barrière van de taal. Daarom willen we benadrukken dat preventief werken belangrijk kan zijn. Je doet daarbij bv. een ademhalingsoefening met de hele klas en zorgt de eerste keer voor een vertaling via een tolk of vertaalwebsite. </a:t>
            </a:r>
            <a:endParaRPr lang="nl-NL"/>
          </a:p>
          <a:p>
            <a:endParaRPr lang="nl-BE" b="1"/>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30</a:t>
            </a:fld>
            <a:endParaRPr lang="nl-BE"/>
          </a:p>
        </p:txBody>
      </p:sp>
    </p:spTree>
    <p:extLst>
      <p:ext uri="{BB962C8B-B14F-4D97-AF65-F5344CB8AC3E}">
        <p14:creationId xmlns:p14="http://schemas.microsoft.com/office/powerpoint/2010/main" val="4077838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op voorgaande slides besproken werd, wordt samengevat in Fiche V. </a:t>
            </a:r>
          </a:p>
          <a:p>
            <a:endParaRPr lang="nl-NL"/>
          </a:p>
          <a:p>
            <a:r>
              <a:rPr lang="nl-NL"/>
              <a:t>In deze fiche staat beschreven wat een leerkracht in de basiszorg en in de verhoogde zorg kan doen wanneer een leerling uit zijn raampje gaat of om te voorkomen dat een leerling uit zijn raampje gaat. </a:t>
            </a:r>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31</a:t>
            </a:fld>
            <a:endParaRPr lang="nl-BE"/>
          </a:p>
        </p:txBody>
      </p:sp>
    </p:spTree>
    <p:extLst>
      <p:ext uri="{BB962C8B-B14F-4D97-AF65-F5344CB8AC3E}">
        <p14:creationId xmlns:p14="http://schemas.microsoft.com/office/powerpoint/2010/main" val="141231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Hier enkele suggesties voor het lager en secundair onderwijs.</a:t>
            </a:r>
          </a:p>
        </p:txBody>
      </p:sp>
      <p:sp>
        <p:nvSpPr>
          <p:cNvPr id="4" name="Tijdelijke aanduiding voor dianummer 3"/>
          <p:cNvSpPr>
            <a:spLocks noGrp="1"/>
          </p:cNvSpPr>
          <p:nvPr>
            <p:ph type="sldNum" sz="quarter" idx="5"/>
          </p:nvPr>
        </p:nvSpPr>
        <p:spPr/>
        <p:txBody>
          <a:bodyPr/>
          <a:lstStyle/>
          <a:p>
            <a:fld id="{67A5ADE4-6064-4EF9-841E-8EED3CD16504}" type="slidenum">
              <a:rPr lang="nl-BE" smtClean="0"/>
              <a:t>32</a:t>
            </a:fld>
            <a:endParaRPr lang="nl-BE"/>
          </a:p>
        </p:txBody>
      </p:sp>
    </p:spTree>
    <p:extLst>
      <p:ext uri="{BB962C8B-B14F-4D97-AF65-F5344CB8AC3E}">
        <p14:creationId xmlns:p14="http://schemas.microsoft.com/office/powerpoint/2010/main" val="3714020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1"/>
          </a:p>
        </p:txBody>
      </p:sp>
      <p:sp>
        <p:nvSpPr>
          <p:cNvPr id="4" name="Slide Number Placeholder 3"/>
          <p:cNvSpPr>
            <a:spLocks noGrp="1"/>
          </p:cNvSpPr>
          <p:nvPr>
            <p:ph type="sldNum" sz="quarter" idx="5"/>
          </p:nvPr>
        </p:nvSpPr>
        <p:spPr/>
        <p:txBody>
          <a:bodyPr/>
          <a:lstStyle/>
          <a:p>
            <a:fld id="{67A5ADE4-6064-4EF9-841E-8EED3CD16504}" type="slidenum">
              <a:rPr lang="nl-BE" smtClean="0"/>
              <a:t>33</a:t>
            </a:fld>
            <a:endParaRPr lang="nl-BE"/>
          </a:p>
        </p:txBody>
      </p:sp>
    </p:spTree>
    <p:extLst>
      <p:ext uri="{BB962C8B-B14F-4D97-AF65-F5344CB8AC3E}">
        <p14:creationId xmlns:p14="http://schemas.microsoft.com/office/powerpoint/2010/main" val="1278579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Het lijkt soms alsof leerlingen met een vluchtverhaal bijzondere kinderen zijn die veel zorg en hulp nodig hebben. </a:t>
            </a:r>
          </a:p>
          <a:p>
            <a:r>
              <a:rPr lang="nl-BE" sz="1200" kern="1200">
                <a:solidFill>
                  <a:schemeClr val="tx1"/>
                </a:solidFill>
                <a:effectLst/>
                <a:latin typeface="+mn-lt"/>
                <a:ea typeface="+mn-ea"/>
                <a:cs typeface="+mn-cs"/>
              </a:rPr>
              <a:t>Dit is gelukkig niet zo. Het zijn meestal gewone leerlingen, die gezien hun achtergrond specifieke aandacht nodig hebben. </a:t>
            </a:r>
          </a:p>
          <a:p>
            <a:r>
              <a:rPr lang="nl-BE" sz="1200" kern="1200">
                <a:solidFill>
                  <a:schemeClr val="tx1"/>
                </a:solidFill>
                <a:effectLst/>
                <a:latin typeface="+mn-lt"/>
                <a:ea typeface="+mn-ea"/>
                <a:cs typeface="+mn-cs"/>
              </a:rPr>
              <a:t>Wat hen wel onderscheidt, is dat zij in hun jonge leven vaak al veel hebben meegemaakt – en veelal nóg meemaken. </a:t>
            </a:r>
          </a:p>
          <a:p>
            <a:r>
              <a:rPr lang="nl-BE" sz="1200" kern="1200">
                <a:solidFill>
                  <a:schemeClr val="tx1"/>
                </a:solidFill>
                <a:effectLst/>
                <a:latin typeface="+mn-lt"/>
                <a:ea typeface="+mn-ea"/>
                <a:cs typeface="+mn-cs"/>
              </a:rPr>
              <a:t>Dit kan van invloed zijn op hun functioneren en welbevinden, maar dit is eigenlijk </a:t>
            </a:r>
            <a:r>
              <a:rPr lang="nl-BE" sz="1200" b="1" kern="1200">
                <a:solidFill>
                  <a:schemeClr val="tx1"/>
                </a:solidFill>
                <a:effectLst/>
                <a:latin typeface="+mn-lt"/>
                <a:ea typeface="+mn-ea"/>
                <a:cs typeface="+mn-cs"/>
              </a:rPr>
              <a:t>een normale reactie op een abnormale situatie</a:t>
            </a:r>
            <a:r>
              <a:rPr lang="nl-BE" sz="1200"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In de schoolse situatie kan een leerling stagneren in zijn ontwikkeling en niet tot leren komen. </a:t>
            </a:r>
          </a:p>
          <a:p>
            <a:r>
              <a:rPr lang="nl-BE" sz="1200" kern="1200">
                <a:solidFill>
                  <a:schemeClr val="tx1"/>
                </a:solidFill>
                <a:effectLst/>
                <a:latin typeface="+mn-lt"/>
                <a:ea typeface="+mn-ea"/>
                <a:cs typeface="+mn-cs"/>
              </a:rPr>
              <a:t>Na het installeren van de nodige </a:t>
            </a:r>
            <a:r>
              <a:rPr lang="nl-BE" sz="1200" b="1" kern="1200">
                <a:solidFill>
                  <a:schemeClr val="tx1"/>
                </a:solidFill>
                <a:effectLst/>
                <a:latin typeface="+mn-lt"/>
                <a:ea typeface="+mn-ea"/>
                <a:cs typeface="+mn-cs"/>
              </a:rPr>
              <a:t>veiligheid en stabiliteit</a:t>
            </a:r>
            <a:r>
              <a:rPr lang="nl-BE" sz="1200" kern="1200">
                <a:solidFill>
                  <a:schemeClr val="tx1"/>
                </a:solidFill>
                <a:effectLst/>
                <a:latin typeface="+mn-lt"/>
                <a:ea typeface="+mn-ea"/>
                <a:cs typeface="+mn-cs"/>
              </a:rPr>
              <a:t>, is het mogelijk dat er spontaan herstel komt en er een inhaalbeweging wordt gemaakt. </a:t>
            </a:r>
          </a:p>
          <a:p>
            <a:r>
              <a:rPr lang="nl-BE" sz="1200" kern="1200">
                <a:solidFill>
                  <a:schemeClr val="tx1"/>
                </a:solidFill>
                <a:effectLst/>
                <a:latin typeface="+mn-lt"/>
                <a:ea typeface="+mn-ea"/>
                <a:cs typeface="+mn-cs"/>
              </a:rPr>
              <a:t>Met ondersteuning en geloof in hun veerkracht kunnen deze leerlingen ontwikkelen tot volwassenen die geleerd hebben om met veranderende contexten om te gaan. </a:t>
            </a:r>
            <a:endParaRPr lang="nl-NL" sz="1200" kern="1200">
              <a:solidFill>
                <a:schemeClr val="tx1"/>
              </a:solidFill>
              <a:effectLst/>
              <a:latin typeface="+mn-lt"/>
              <a:ea typeface="+mn-ea"/>
              <a:cs typeface="+mn-cs"/>
            </a:endParaRPr>
          </a:p>
          <a:p>
            <a:endParaRPr lang="nl-BE"/>
          </a:p>
          <a:p>
            <a:r>
              <a:rPr lang="nl-BE"/>
              <a:t>Daar is niet altijd </a:t>
            </a:r>
            <a:r>
              <a:rPr lang="nl-BE" err="1"/>
              <a:t>psycho-therapie</a:t>
            </a:r>
            <a:r>
              <a:rPr lang="nl-BE" baseline="0"/>
              <a:t> voor nodig. </a:t>
            </a:r>
          </a:p>
          <a:p>
            <a:r>
              <a:rPr lang="nl-BE" baseline="0"/>
              <a:t>We weten wel uit wetenschappelijk onderzoek dat het verwerken van traumatische gebeurtenissen vijf tot tien jaar kan duren. </a:t>
            </a:r>
          </a:p>
          <a:p>
            <a:r>
              <a:rPr lang="nl-BE" baseline="0"/>
              <a:t>Het is daarom belangrijk om leerlingen met een vluchtverhaal voldoende tijd te geven, vaak over de schooljaren heen. Wat in ons onderwijssysteem bemoeilijkt wordt. </a:t>
            </a:r>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34</a:t>
            </a:fld>
            <a:endParaRPr lang="nl-BE"/>
          </a:p>
        </p:txBody>
      </p:sp>
    </p:spTree>
    <p:extLst>
      <p:ext uri="{BB962C8B-B14F-4D97-AF65-F5344CB8AC3E}">
        <p14:creationId xmlns:p14="http://schemas.microsoft.com/office/powerpoint/2010/main" val="232133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kern="1200">
                <a:solidFill>
                  <a:schemeClr val="tx1"/>
                </a:solidFill>
                <a:effectLst/>
                <a:latin typeface="+mn-lt"/>
                <a:ea typeface="+mn-ea"/>
                <a:cs typeface="+mn-cs"/>
              </a:rPr>
              <a:t>Leerkrachten</a:t>
            </a:r>
            <a:r>
              <a:rPr lang="nl-BE" sz="1200" b="0" kern="1200" baseline="0">
                <a:solidFill>
                  <a:schemeClr val="tx1"/>
                </a:solidFill>
                <a:effectLst/>
                <a:latin typeface="+mn-lt"/>
                <a:ea typeface="+mn-ea"/>
                <a:cs typeface="+mn-cs"/>
              </a:rPr>
              <a:t> zijn essentiële figuren: voor veel culturen is externe hulpverlening weinig gekend. We zien dat leerkrachten vaak heel belangrijke figuren worden in het leven van vluchtelingenkinderen. Externe hulpverlening proberen installeren, werkt vaak niet. Dit heeft te maken met culturele en individuele verschillen. Wel belangrijk voor leerkrachten om dit in het achterhoofd te houden als je je engageert als steunfiguur of vertrouwenspersoon. </a:t>
            </a:r>
            <a:endParaRPr lang="nl-NL" sz="1200" b="0" kern="1200">
              <a:solidFill>
                <a:schemeClr val="tx1"/>
              </a:solidFill>
              <a:effectLst/>
              <a:latin typeface="+mn-lt"/>
              <a:ea typeface="+mn-ea"/>
              <a:cs typeface="+mn-cs"/>
            </a:endParaRP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35</a:t>
            </a:fld>
            <a:endParaRPr lang="nl-BE"/>
          </a:p>
        </p:txBody>
      </p:sp>
    </p:spTree>
    <p:extLst>
      <p:ext uri="{BB962C8B-B14F-4D97-AF65-F5344CB8AC3E}">
        <p14:creationId xmlns:p14="http://schemas.microsoft.com/office/powerpoint/2010/main" val="1785274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a:t>LUISTEREND</a:t>
            </a:r>
            <a:r>
              <a:rPr lang="nl-BE" b="1" baseline="0"/>
              <a:t> OOR</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Wanneer leerlingen </a:t>
            </a:r>
            <a:r>
              <a:rPr lang="nl-BE" sz="1200" b="1" kern="1200">
                <a:solidFill>
                  <a:schemeClr val="tx1"/>
                </a:solidFill>
                <a:effectLst/>
                <a:latin typeface="+mn-lt"/>
                <a:ea typeface="+mn-ea"/>
                <a:cs typeface="+mn-cs"/>
              </a:rPr>
              <a:t>in een rustige toestand</a:t>
            </a:r>
            <a:r>
              <a:rPr lang="nl-BE" sz="1200" kern="1200">
                <a:solidFill>
                  <a:schemeClr val="tx1"/>
                </a:solidFill>
                <a:effectLst/>
                <a:latin typeface="+mn-lt"/>
                <a:ea typeface="+mn-ea"/>
                <a:cs typeface="+mn-cs"/>
              </a:rPr>
              <a:t> over hun vluchtverhaal vertellen (liefst spontaan) kan je als leerkracht gerust een luisterend oor aan bieden.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Als de leerling vanuit een geagiteerde toestand zijn verhaal doet en overspoeld wordt door lichaamssensaties, gevoelens van machteloosheid en angst, … is er sprake van een </a:t>
            </a:r>
            <a:r>
              <a:rPr lang="nl-BE" sz="1200" b="1" kern="1200">
                <a:solidFill>
                  <a:schemeClr val="tx1"/>
                </a:solidFill>
                <a:effectLst/>
                <a:latin typeface="+mn-lt"/>
                <a:ea typeface="+mn-ea"/>
                <a:cs typeface="+mn-cs"/>
              </a:rPr>
              <a:t>herbeleving</a:t>
            </a:r>
            <a:r>
              <a:rPr lang="nl-BE" sz="1200" kern="1200">
                <a:solidFill>
                  <a:schemeClr val="tx1"/>
                </a:solidFill>
                <a:effectLst/>
                <a:latin typeface="+mn-lt"/>
                <a:ea typeface="+mn-ea"/>
                <a:cs typeface="+mn-cs"/>
              </a:rPr>
              <a:t> wat opnieuw traumatiserend is.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Dan gaat de leerling buiten zijn raampje of “</a:t>
            </a:r>
            <a:r>
              <a:rPr lang="nl-BE" sz="1200" kern="1200" err="1">
                <a:solidFill>
                  <a:schemeClr val="tx1"/>
                </a:solidFill>
                <a:effectLst/>
                <a:latin typeface="+mn-lt"/>
                <a:ea typeface="+mn-ea"/>
                <a:cs typeface="+mn-cs"/>
              </a:rPr>
              <a:t>Window</a:t>
            </a:r>
            <a:r>
              <a:rPr lang="nl-BE" sz="1200" kern="1200">
                <a:solidFill>
                  <a:schemeClr val="tx1"/>
                </a:solidFill>
                <a:effectLst/>
                <a:latin typeface="+mn-lt"/>
                <a:ea typeface="+mn-ea"/>
                <a:cs typeface="+mn-cs"/>
              </a:rPr>
              <a:t> of </a:t>
            </a:r>
            <a:r>
              <a:rPr lang="nl-BE" sz="1200" kern="1200" err="1">
                <a:solidFill>
                  <a:schemeClr val="tx1"/>
                </a:solidFill>
                <a:effectLst/>
                <a:latin typeface="+mn-lt"/>
                <a:ea typeface="+mn-ea"/>
                <a:cs typeface="+mn-cs"/>
              </a:rPr>
              <a:t>Tolerance</a:t>
            </a: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en is het nodig om de leerling zo snel mogelijk terug rustig te laten worden (zie </a:t>
            </a:r>
            <a:r>
              <a:rPr lang="nl-BE" sz="1200" b="1" kern="1200">
                <a:solidFill>
                  <a:schemeClr val="tx1"/>
                </a:solidFill>
                <a:effectLst/>
                <a:latin typeface="+mn-lt"/>
                <a:ea typeface="+mn-ea"/>
                <a:cs typeface="+mn-cs"/>
              </a:rPr>
              <a:t>FICHE II en V</a:t>
            </a: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Wees hier als leerkracht of CLB-medewerker erg bedachtzaam op.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Wees voorzichtig met doorvragen en probeer je in het contact met de leerling met een vluchtverhaal vooral te richten op feitelijke informatie en minder op de beleving.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Je kan een luisterend oor aanbieden voor onderwerpen “in het hier-en-nu” bv. heb je goed geslapen, heb je je huiswerk niet kunnen maken, …?</a:t>
            </a:r>
            <a:endParaRPr lang="nl-NL"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i="1" u="sng"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i="1" u="sng" kern="1200">
                <a:solidFill>
                  <a:schemeClr val="tx1"/>
                </a:solidFill>
                <a:effectLst/>
                <a:latin typeface="+mn-lt"/>
                <a:ea typeface="+mn-ea"/>
                <a:cs typeface="+mn-cs"/>
              </a:rPr>
              <a:t>Voorbeeld</a:t>
            </a:r>
            <a:r>
              <a:rPr lang="nl-BE" sz="1200" i="1" kern="1200">
                <a:solidFill>
                  <a:schemeClr val="tx1"/>
                </a:solidFill>
                <a:effectLst/>
                <a:latin typeface="+mn-lt"/>
                <a:ea typeface="+mn-ea"/>
                <a:cs typeface="+mn-cs"/>
              </a:rPr>
              <a:t>: in de klas krijgen de leerlingen een les over het thema “een levensverhaal schrijven” in het kader van het vak Nederlands. Het einddoel van deze les is: een tijdlijn kunnen maken en chronologisch een verhaal kunnen opbouwen. Een meisje is helemaal overstuur. Ze gaat naar de zorgleerkracht en brengt op korte tijd haar traumaverhaal. Het stressniveau van het meisje is erg hoog (ze is buiten haar “</a:t>
            </a:r>
            <a:r>
              <a:rPr lang="nl-BE" sz="1200" i="1" kern="1200" err="1">
                <a:solidFill>
                  <a:schemeClr val="tx1"/>
                </a:solidFill>
                <a:effectLst/>
                <a:latin typeface="+mn-lt"/>
                <a:ea typeface="+mn-ea"/>
                <a:cs typeface="+mn-cs"/>
              </a:rPr>
              <a:t>Window</a:t>
            </a:r>
            <a:r>
              <a:rPr lang="nl-BE" sz="1200" i="1" kern="1200">
                <a:solidFill>
                  <a:schemeClr val="tx1"/>
                </a:solidFill>
                <a:effectLst/>
                <a:latin typeface="+mn-lt"/>
                <a:ea typeface="+mn-ea"/>
                <a:cs typeface="+mn-cs"/>
              </a:rPr>
              <a:t> of </a:t>
            </a:r>
            <a:r>
              <a:rPr lang="nl-BE" sz="1200" i="1" kern="1200" err="1">
                <a:solidFill>
                  <a:schemeClr val="tx1"/>
                </a:solidFill>
                <a:effectLst/>
                <a:latin typeface="+mn-lt"/>
                <a:ea typeface="+mn-ea"/>
                <a:cs typeface="+mn-cs"/>
              </a:rPr>
              <a:t>Tolerance</a:t>
            </a:r>
            <a:r>
              <a:rPr lang="nl-BE" sz="1200" i="1" kern="1200">
                <a:solidFill>
                  <a:schemeClr val="tx1"/>
                </a:solidFill>
                <a:effectLst/>
                <a:latin typeface="+mn-lt"/>
                <a:ea typeface="+mn-ea"/>
                <a:cs typeface="+mn-cs"/>
              </a:rPr>
              <a:t>”) waardoor het brengen van haar verhaal </a:t>
            </a:r>
            <a:r>
              <a:rPr lang="nl-BE" sz="1200" i="1" kern="1200" err="1">
                <a:solidFill>
                  <a:schemeClr val="tx1"/>
                </a:solidFill>
                <a:effectLst/>
                <a:latin typeface="+mn-lt"/>
                <a:ea typeface="+mn-ea"/>
                <a:cs typeface="+mn-cs"/>
              </a:rPr>
              <a:t>hertraumatiserend</a:t>
            </a:r>
            <a:r>
              <a:rPr lang="nl-BE" sz="1200" i="1" kern="1200">
                <a:solidFill>
                  <a:schemeClr val="tx1"/>
                </a:solidFill>
                <a:effectLst/>
                <a:latin typeface="+mn-lt"/>
                <a:ea typeface="+mn-ea"/>
                <a:cs typeface="+mn-cs"/>
              </a:rPr>
              <a:t> kan zijn. Via een </a:t>
            </a:r>
            <a:r>
              <a:rPr lang="nl-BE" sz="1200" i="1" kern="1200" err="1">
                <a:solidFill>
                  <a:schemeClr val="tx1"/>
                </a:solidFill>
                <a:effectLst/>
                <a:latin typeface="+mn-lt"/>
                <a:ea typeface="+mn-ea"/>
                <a:cs typeface="+mn-cs"/>
              </a:rPr>
              <a:t>stressreducerende</a:t>
            </a:r>
            <a:r>
              <a:rPr lang="nl-BE" sz="1200" i="1" kern="1200">
                <a:solidFill>
                  <a:schemeClr val="tx1"/>
                </a:solidFill>
                <a:effectLst/>
                <a:latin typeface="+mn-lt"/>
                <a:ea typeface="+mn-ea"/>
                <a:cs typeface="+mn-cs"/>
              </a:rPr>
              <a:t> aanpak (zie ook </a:t>
            </a:r>
            <a:r>
              <a:rPr lang="nl-BE" sz="1200" b="1" kern="1200">
                <a:solidFill>
                  <a:schemeClr val="tx1"/>
                </a:solidFill>
                <a:effectLst/>
                <a:latin typeface="+mn-lt"/>
                <a:ea typeface="+mn-ea"/>
                <a:cs typeface="+mn-cs"/>
              </a:rPr>
              <a:t>FICHE V</a:t>
            </a:r>
            <a:r>
              <a:rPr lang="nl-BE" sz="1200" i="1" kern="1200">
                <a:solidFill>
                  <a:schemeClr val="tx1"/>
                </a:solidFill>
                <a:effectLst/>
                <a:latin typeface="+mn-lt"/>
                <a:ea typeface="+mn-ea"/>
                <a:cs typeface="+mn-cs"/>
              </a:rPr>
              <a:t>) kan je als zorgleerkracht het meisje tot rust laten komen. Daarna kan je met haar in gesprek gaan en een luisterend oor aanbieden. Je kan dan bespreken wat haar in de klascontext overstuur maakte. Je kan kijken of er bij haar nog nood is om iets over haar vluchtverhaal te brengen, terwijl ze binnen haar “</a:t>
            </a:r>
            <a:r>
              <a:rPr lang="nl-BE" sz="1200" i="1" kern="1200" err="1">
                <a:solidFill>
                  <a:schemeClr val="tx1"/>
                </a:solidFill>
                <a:effectLst/>
                <a:latin typeface="+mn-lt"/>
                <a:ea typeface="+mn-ea"/>
                <a:cs typeface="+mn-cs"/>
              </a:rPr>
              <a:t>Window</a:t>
            </a:r>
            <a:r>
              <a:rPr lang="nl-BE" sz="1200" i="1" kern="1200">
                <a:solidFill>
                  <a:schemeClr val="tx1"/>
                </a:solidFill>
                <a:effectLst/>
                <a:latin typeface="+mn-lt"/>
                <a:ea typeface="+mn-ea"/>
                <a:cs typeface="+mn-cs"/>
              </a:rPr>
              <a:t> of </a:t>
            </a:r>
            <a:r>
              <a:rPr lang="nl-BE" sz="1200" i="1" kern="1200" err="1">
                <a:solidFill>
                  <a:schemeClr val="tx1"/>
                </a:solidFill>
                <a:effectLst/>
                <a:latin typeface="+mn-lt"/>
                <a:ea typeface="+mn-ea"/>
                <a:cs typeface="+mn-cs"/>
              </a:rPr>
              <a:t>Tolerance</a:t>
            </a:r>
            <a:r>
              <a:rPr lang="nl-BE" sz="1200" i="1" kern="1200">
                <a:solidFill>
                  <a:schemeClr val="tx1"/>
                </a:solidFill>
                <a:effectLst/>
                <a:latin typeface="+mn-lt"/>
                <a:ea typeface="+mn-ea"/>
                <a:cs typeface="+mn-cs"/>
              </a:rPr>
              <a:t>” blijft. </a:t>
            </a:r>
            <a:endParaRPr lang="nl-NL" sz="1200" kern="1200">
              <a:solidFill>
                <a:schemeClr val="tx1"/>
              </a:solidFill>
              <a:effectLst/>
              <a:latin typeface="+mn-lt"/>
              <a:ea typeface="+mn-ea"/>
              <a:cs typeface="+mn-cs"/>
            </a:endParaRPr>
          </a:p>
          <a:p>
            <a:endParaRPr lang="nl-BE" b="1"/>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36</a:t>
            </a:fld>
            <a:endParaRPr lang="nl-BE"/>
          </a:p>
        </p:txBody>
      </p:sp>
    </p:spTree>
    <p:extLst>
      <p:ext uri="{BB962C8B-B14F-4D97-AF65-F5344CB8AC3E}">
        <p14:creationId xmlns:p14="http://schemas.microsoft.com/office/powerpoint/2010/main" val="4243709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a:t>We kregen soms de vraag van leerkrachten wat ze konden</a:t>
            </a:r>
            <a:r>
              <a:rPr lang="nl-BE" b="0" baseline="0"/>
              <a:t> doen als een vluchtverhaal hard binnen komt. Mogelijks kunnen ze bellen naar </a:t>
            </a:r>
            <a:r>
              <a:rPr lang="nl-BE" b="0"/>
              <a:t>Teleonthaal</a:t>
            </a:r>
            <a:r>
              <a:rPr lang="nl-BE" b="0" baseline="0"/>
              <a:t> 106 of beroep doen op eigen hulpbronnen. Er bestaat ook secundaire traumatisatie waarbij het verhaal dezelfde symptomen veroorzaakt als bij trauma: slecht slapen, moeilijk concentreren, lichamelijke onrust, … Deze symptomen zouden na verloop van tijd terug moeten verdwijnen.</a:t>
            </a:r>
          </a:p>
          <a:p>
            <a:endParaRPr lang="nl-BE" b="1" baseline="0"/>
          </a:p>
          <a:p>
            <a:r>
              <a:rPr lang="nl-BE" b="0" baseline="0"/>
              <a:t>De Leerkracht vaak beter geplaatst om ondersteuning te bieden dan externe hulpverlener… Hierbij je eigen grenzen bewaken is belangrijk!</a:t>
            </a:r>
          </a:p>
          <a:p>
            <a:r>
              <a:rPr lang="nl-BE" b="0" baseline="0"/>
              <a:t>Je kan engagementen aangaan maar het is belangrijk om ook te kunnen waarmaken… om hertraumatisering te vermijden.</a:t>
            </a:r>
            <a:endParaRPr lang="nl-BE" b="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37</a:t>
            </a:fld>
            <a:endParaRPr lang="nl-BE"/>
          </a:p>
        </p:txBody>
      </p:sp>
    </p:spTree>
    <p:extLst>
      <p:ext uri="{BB962C8B-B14F-4D97-AF65-F5344CB8AC3E}">
        <p14:creationId xmlns:p14="http://schemas.microsoft.com/office/powerpoint/2010/main" val="4243709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sz="1300"/>
              <a:t>Uit wetenschappelijk onderzoek blijkt dat de schoolcontext een dankbare plek is om een veilige omgeving aan te bieden waarin leerlingen terug veerkracht en stabiliteit kunnen vinden, na alles wat ze hebben mee gemaakt. Het is zeker niet de bedoeling dat leerkrachten therapeuten worden, maar wel dat ze het gevoel van veiligheid van leerlingen kunnen vergroten, zodat deze leerlingen positief kunnen ontwikkelen zowel op persoonlijk als op schools vlak. </a:t>
            </a:r>
          </a:p>
          <a:p>
            <a:pPr defTabSz="990752">
              <a:defRPr/>
            </a:pPr>
            <a:endParaRPr lang="nl-BE"/>
          </a:p>
          <a:p>
            <a:pPr marL="0" marR="0" indent="0" algn="l" defTabSz="914400" rtl="0" eaLnBrk="1" fontAlgn="auto" latinLnBrk="0" hangingPunct="1">
              <a:lnSpc>
                <a:spcPct val="100000"/>
              </a:lnSpc>
              <a:spcBef>
                <a:spcPts val="0"/>
              </a:spcBef>
              <a:spcAft>
                <a:spcPts val="0"/>
              </a:spcAft>
              <a:buClrTx/>
              <a:buSzTx/>
              <a:buFontTx/>
              <a:buNone/>
              <a:tabLst/>
              <a:defRPr/>
            </a:pPr>
            <a:r>
              <a:rPr lang="nl-BE"/>
              <a:t>Je</a:t>
            </a:r>
            <a:r>
              <a:rPr lang="nl-BE" baseline="0"/>
              <a:t> kan m</a:t>
            </a:r>
            <a:r>
              <a:rPr lang="nl-BE"/>
              <a:t>aatregelen op school aanreiken.</a:t>
            </a:r>
            <a:r>
              <a:rPr lang="nl-BE" baseline="0"/>
              <a:t> Als het niet werkt, maak je er best geen probleem van (= niet falen van leerkracht). Het kan zijn dat leerling het nog té moeilijk heeft. Het kan helpend zijn om de maateregel  op een ander moment nog eens toe te passen, te evalueren en bij te sturen.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defTabSz="990752">
              <a:defRPr/>
            </a:pPr>
            <a:endParaRPr lang="nl-BE" baseline="0"/>
          </a:p>
          <a:p>
            <a:pPr defTabSz="990752">
              <a:defRPr/>
            </a:pPr>
            <a:endParaRPr lang="nl-NL" sz="1300"/>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38</a:t>
            </a:fld>
            <a:endParaRPr lang="nl-BE"/>
          </a:p>
        </p:txBody>
      </p:sp>
    </p:spTree>
    <p:extLst>
      <p:ext uri="{BB962C8B-B14F-4D97-AF65-F5344CB8AC3E}">
        <p14:creationId xmlns:p14="http://schemas.microsoft.com/office/powerpoint/2010/main" val="1785274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sz="1300"/>
              <a:t>Het is voor sommige leerlingen belangrijk om niet op alles tegelijk in te zetten. Het kan nodig zijn om hierbij een volgorde te respecteren.</a:t>
            </a:r>
          </a:p>
          <a:p>
            <a:pPr defTabSz="990752">
              <a:defRPr/>
            </a:pPr>
            <a:r>
              <a:rPr lang="nl-BE" sz="1300"/>
              <a:t>Andere leerlingen zijn veerkrachtig genoeg en kunnen op de 3 fasen tegelijk inzetten. We onderscheiden 3 stappen. </a:t>
            </a:r>
          </a:p>
          <a:p>
            <a:pPr marL="0" marR="0" indent="0" algn="l" defTabSz="914400" rtl="0" eaLnBrk="1" fontAlgn="auto" latinLnBrk="0" hangingPunct="1">
              <a:lnSpc>
                <a:spcPct val="100000"/>
              </a:lnSpc>
              <a:spcBef>
                <a:spcPts val="0"/>
              </a:spcBef>
              <a:spcAft>
                <a:spcPts val="0"/>
              </a:spcAft>
              <a:buClrTx/>
              <a:buSzTx/>
              <a:buFontTx/>
              <a:buNone/>
              <a:tabLst/>
              <a:defRPr/>
            </a:pPr>
            <a:r>
              <a:rPr lang="nl-BE" sz="1400" kern="1200">
                <a:solidFill>
                  <a:schemeClr val="tx1"/>
                </a:solidFill>
                <a:effectLst/>
                <a:latin typeface="+mn-lt"/>
                <a:ea typeface="+mn-ea"/>
                <a:cs typeface="+mn-cs"/>
              </a:rPr>
              <a:t>Eerst wordt er, zoals eerder gesteld, ingezet op veiligheid.</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400" kern="120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BE" sz="1400" u="sng" strike="sngStrike" kern="1200">
                <a:solidFill>
                  <a:schemeClr val="tx1"/>
                </a:solidFill>
                <a:effectLst/>
                <a:latin typeface="+mn-lt"/>
                <a:ea typeface="+mn-ea"/>
                <a:cs typeface="+mn-cs"/>
              </a:rPr>
              <a:t>Veiligheid</a:t>
            </a:r>
          </a:p>
          <a:p>
            <a:r>
              <a:rPr lang="nl-NL" sz="1400" strike="sngStrike" kern="1200">
                <a:solidFill>
                  <a:schemeClr val="tx1"/>
                </a:solidFill>
                <a:effectLst/>
                <a:latin typeface="+mn-lt"/>
                <a:ea typeface="+mn-ea"/>
                <a:cs typeface="+mn-cs"/>
              </a:rPr>
              <a:t>Voldoende </a:t>
            </a:r>
            <a:r>
              <a:rPr lang="nl-NL" sz="1400" b="1" strike="sngStrike" kern="1200">
                <a:solidFill>
                  <a:schemeClr val="tx1"/>
                </a:solidFill>
                <a:effectLst/>
                <a:latin typeface="+mn-lt"/>
                <a:ea typeface="+mn-ea"/>
                <a:cs typeface="+mn-cs"/>
              </a:rPr>
              <a:t>veiligheid ervaren</a:t>
            </a:r>
            <a:r>
              <a:rPr lang="nl-NL" sz="1400" strike="sngStrike" kern="1200">
                <a:solidFill>
                  <a:schemeClr val="tx1"/>
                </a:solidFill>
                <a:effectLst/>
                <a:latin typeface="+mn-lt"/>
                <a:ea typeface="+mn-ea"/>
                <a:cs typeface="+mn-cs"/>
              </a:rPr>
              <a:t> is een eerste onderwijsbehoefte voor leerlingen met een vluchtverhaal.  </a:t>
            </a:r>
          </a:p>
          <a:p>
            <a:r>
              <a:rPr lang="nl-NL" sz="1400" strike="sngStrike" kern="1200">
                <a:solidFill>
                  <a:schemeClr val="tx1"/>
                </a:solidFill>
                <a:effectLst/>
                <a:latin typeface="+mn-lt"/>
                <a:ea typeface="+mn-ea"/>
                <a:cs typeface="+mn-cs"/>
              </a:rPr>
              <a:t>Veiligheid is hierbij geen objectief gegeven (“niet meer leven in een oorlogssituatie”) maar een subjectieve ervaring van de leerling zelf (“hij voelt zich veilig”). </a:t>
            </a:r>
          </a:p>
          <a:p>
            <a:r>
              <a:rPr lang="nl-NL" sz="1400" strike="sngStrike" kern="1200">
                <a:solidFill>
                  <a:schemeClr val="tx1"/>
                </a:solidFill>
                <a:effectLst/>
                <a:latin typeface="+mn-lt"/>
                <a:ea typeface="+mn-ea"/>
                <a:cs typeface="+mn-cs"/>
              </a:rPr>
              <a:t>Om aan deze onderwijsbehoefte tegemoet te komen, is er een warm, veilig en verbindend klimaat nodig op school. </a:t>
            </a:r>
          </a:p>
          <a:p>
            <a:r>
              <a:rPr lang="nl-NL" sz="1400" strike="sngStrike" kern="1200">
                <a:solidFill>
                  <a:schemeClr val="tx1"/>
                </a:solidFill>
                <a:effectLst/>
                <a:latin typeface="+mn-lt"/>
                <a:ea typeface="+mn-ea"/>
                <a:cs typeface="+mn-cs"/>
              </a:rPr>
              <a:t>Daarnaast kan inspelen op de veerkracht van de leerling, het geven van </a:t>
            </a:r>
            <a:r>
              <a:rPr lang="nl-NL" sz="1400" strike="sngStrike" kern="1200" err="1">
                <a:solidFill>
                  <a:schemeClr val="tx1"/>
                </a:solidFill>
                <a:effectLst/>
                <a:latin typeface="+mn-lt"/>
                <a:ea typeface="+mn-ea"/>
                <a:cs typeface="+mn-cs"/>
              </a:rPr>
              <a:t>psycho</a:t>
            </a:r>
            <a:r>
              <a:rPr lang="nl-NL" sz="1400" strike="sngStrike" kern="1200">
                <a:solidFill>
                  <a:schemeClr val="tx1"/>
                </a:solidFill>
                <a:effectLst/>
                <a:latin typeface="+mn-lt"/>
                <a:ea typeface="+mn-ea"/>
                <a:cs typeface="+mn-cs"/>
              </a:rPr>
              <a:t>-educatie en het aanbieden van een “luisterend oor” bijdragen </a:t>
            </a:r>
          </a:p>
          <a:p>
            <a:r>
              <a:rPr lang="nl-NL" sz="1400" strike="sngStrike" kern="1200">
                <a:solidFill>
                  <a:schemeClr val="tx1"/>
                </a:solidFill>
                <a:effectLst/>
                <a:latin typeface="+mn-lt"/>
                <a:ea typeface="+mn-ea"/>
                <a:cs typeface="+mn-cs"/>
              </a:rPr>
              <a:t>tot een gevoel van veiligheid.</a:t>
            </a:r>
          </a:p>
          <a:p>
            <a:endParaRPr lang="nl-NL" sz="1400" kern="1200">
              <a:solidFill>
                <a:schemeClr val="tx1"/>
              </a:solidFill>
              <a:effectLst/>
              <a:latin typeface="+mn-lt"/>
              <a:ea typeface="+mn-ea"/>
              <a:cs typeface="+mn-cs"/>
            </a:endParaRPr>
          </a:p>
          <a:p>
            <a:r>
              <a:rPr lang="nl-NL" sz="1400" kern="1200">
                <a:solidFill>
                  <a:schemeClr val="tx1"/>
                </a:solidFill>
                <a:effectLst/>
                <a:latin typeface="+mn-lt"/>
                <a:ea typeface="+mn-ea"/>
                <a:cs typeface="+mn-cs"/>
              </a:rPr>
              <a:t>Daarbij hoort ook dat Een leerkracht een “</a:t>
            </a:r>
            <a:r>
              <a:rPr lang="nl-NL" sz="1400" b="1" kern="1200">
                <a:solidFill>
                  <a:schemeClr val="tx1"/>
                </a:solidFill>
                <a:effectLst/>
                <a:latin typeface="+mn-lt"/>
                <a:ea typeface="+mn-ea"/>
                <a:cs typeface="+mn-cs"/>
              </a:rPr>
              <a:t>pedagogische veiligheid</a:t>
            </a:r>
            <a:r>
              <a:rPr lang="nl-NL" sz="1400" kern="1200">
                <a:solidFill>
                  <a:schemeClr val="tx1"/>
                </a:solidFill>
                <a:effectLst/>
                <a:latin typeface="+mn-lt"/>
                <a:ea typeface="+mn-ea"/>
                <a:cs typeface="+mn-cs"/>
              </a:rPr>
              <a:t>” voor de leerling kan creëren. </a:t>
            </a:r>
          </a:p>
          <a:p>
            <a:r>
              <a:rPr lang="nl-NL" sz="1400" kern="1200">
                <a:solidFill>
                  <a:schemeClr val="tx1"/>
                </a:solidFill>
                <a:effectLst/>
                <a:latin typeface="+mn-lt"/>
                <a:ea typeface="+mn-ea"/>
                <a:cs typeface="+mn-cs"/>
              </a:rPr>
              <a:t>De leerkracht is “als volwassene betrokken” op de leerling. </a:t>
            </a:r>
          </a:p>
          <a:p>
            <a:r>
              <a:rPr lang="nl-NL" sz="1400" kern="1200">
                <a:solidFill>
                  <a:schemeClr val="tx1"/>
                </a:solidFill>
                <a:effectLst/>
                <a:latin typeface="+mn-lt"/>
                <a:ea typeface="+mn-ea"/>
                <a:cs typeface="+mn-cs"/>
              </a:rPr>
              <a:t>Dit wil zeggen dat hij verantwoordelijkheid voor hem draagt en keuzes maakt die in belang zijn van deze leerling. </a:t>
            </a:r>
          </a:p>
          <a:p>
            <a:r>
              <a:rPr lang="nl-NL" sz="1400" kern="1200">
                <a:solidFill>
                  <a:schemeClr val="tx1"/>
                </a:solidFill>
                <a:effectLst/>
                <a:latin typeface="+mn-lt"/>
                <a:ea typeface="+mn-ea"/>
                <a:cs typeface="+mn-cs"/>
              </a:rPr>
              <a:t>De leerkracht heeft ook voldoende gedragscontrole over hem. </a:t>
            </a:r>
          </a:p>
          <a:p>
            <a:r>
              <a:rPr lang="nl-NL" sz="1400" kern="1200">
                <a:solidFill>
                  <a:schemeClr val="tx1"/>
                </a:solidFill>
                <a:effectLst/>
                <a:latin typeface="+mn-lt"/>
                <a:ea typeface="+mn-ea"/>
                <a:cs typeface="+mn-cs"/>
              </a:rPr>
              <a:t>Daardoor ontstaat er rust in het brein van de leerling en komt de leerling tot leren. </a:t>
            </a:r>
          </a:p>
          <a:p>
            <a:r>
              <a:rPr lang="nl-NL" sz="1400" kern="1200">
                <a:solidFill>
                  <a:schemeClr val="tx1"/>
                </a:solidFill>
                <a:effectLst/>
                <a:latin typeface="+mn-lt"/>
                <a:ea typeface="+mn-ea"/>
                <a:cs typeface="+mn-cs"/>
              </a:rPr>
              <a:t>De leerling leert stilaan terug vertrouwen stellen in volwassenen. </a:t>
            </a:r>
          </a:p>
          <a:p>
            <a:endParaRPr lang="nl-NL" sz="1400" kern="1200">
              <a:solidFill>
                <a:schemeClr val="tx1"/>
              </a:solidFill>
              <a:effectLst/>
              <a:latin typeface="+mn-lt"/>
              <a:ea typeface="+mn-ea"/>
              <a:cs typeface="+mn-cs"/>
            </a:endParaRPr>
          </a:p>
          <a:p>
            <a:r>
              <a:rPr lang="nl-NL" sz="1400" kern="1200">
                <a:solidFill>
                  <a:schemeClr val="tx1"/>
                </a:solidFill>
                <a:effectLst/>
                <a:latin typeface="+mn-lt"/>
                <a:ea typeface="+mn-ea"/>
                <a:cs typeface="+mn-cs"/>
              </a:rPr>
              <a:t>Zoals eerder aangegeven, maken we als professionals, als leerkrachten ook levensgebeurtenissen mee. Ons brein is niet elke dag “kalm”. </a:t>
            </a:r>
          </a:p>
          <a:p>
            <a:r>
              <a:rPr lang="nl-NL" sz="1400" kern="1200">
                <a:solidFill>
                  <a:schemeClr val="tx1"/>
                </a:solidFill>
                <a:effectLst/>
                <a:latin typeface="+mn-lt"/>
                <a:ea typeface="+mn-ea"/>
                <a:cs typeface="+mn-cs"/>
              </a:rPr>
              <a:t>Is dit bespreekbaar op school? Kan er steun zijn vanuit collega’s als ik als leerkracht gespannen in de klas sta? </a:t>
            </a:r>
          </a:p>
          <a:p>
            <a:endParaRPr lang="nl-BE" sz="14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400" kern="1200">
                <a:solidFill>
                  <a:schemeClr val="tx1"/>
                </a:solidFill>
                <a:effectLst/>
                <a:latin typeface="+mn-lt"/>
                <a:ea typeface="+mn-ea"/>
                <a:cs typeface="+mn-cs"/>
              </a:rPr>
              <a:t>2.</a:t>
            </a:r>
            <a:r>
              <a:rPr lang="nl-BE" sz="1400" kern="1200" baseline="0">
                <a:solidFill>
                  <a:schemeClr val="tx1"/>
                </a:solidFill>
                <a:effectLst/>
                <a:latin typeface="+mn-lt"/>
                <a:ea typeface="+mn-ea"/>
                <a:cs typeface="+mn-cs"/>
              </a:rPr>
              <a:t> </a:t>
            </a:r>
            <a:r>
              <a:rPr lang="nl-BE" sz="1400" u="sng" kern="1200">
                <a:solidFill>
                  <a:schemeClr val="tx1"/>
                </a:solidFill>
                <a:effectLst/>
                <a:latin typeface="+mn-lt"/>
                <a:ea typeface="+mn-ea"/>
                <a:cs typeface="+mn-cs"/>
              </a:rPr>
              <a:t>Stabilisatie in het dagelijkse</a:t>
            </a:r>
            <a:r>
              <a:rPr lang="nl-BE" sz="1400" u="sng" kern="1200" baseline="0">
                <a:solidFill>
                  <a:schemeClr val="tx1"/>
                </a:solidFill>
                <a:effectLst/>
                <a:latin typeface="+mn-lt"/>
                <a:ea typeface="+mn-ea"/>
                <a:cs typeface="+mn-cs"/>
              </a:rPr>
              <a:t> leven</a:t>
            </a:r>
            <a:endParaRPr lang="nl-BE" sz="140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400" kern="1200">
                <a:solidFill>
                  <a:schemeClr val="tx1"/>
                </a:solidFill>
                <a:effectLst/>
                <a:latin typeface="+mn-lt"/>
                <a:ea typeface="+mn-ea"/>
                <a:cs typeface="+mn-cs"/>
              </a:rPr>
              <a:t>Wanneer aan deze voorwaarde (stap 1) voldaan is, kan ingezet worden op </a:t>
            </a:r>
            <a:r>
              <a:rPr lang="nl-NL" sz="1400" b="1" kern="1200">
                <a:solidFill>
                  <a:schemeClr val="tx1"/>
                </a:solidFill>
                <a:effectLst/>
                <a:latin typeface="+mn-lt"/>
                <a:ea typeface="+mn-ea"/>
                <a:cs typeface="+mn-cs"/>
              </a:rPr>
              <a:t>stabilisatie.</a:t>
            </a:r>
            <a:r>
              <a:rPr lang="nl-NL" sz="14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400" strike="sngStrike" kern="1200">
                <a:solidFill>
                  <a:schemeClr val="tx1"/>
                </a:solidFill>
                <a:effectLst/>
                <a:latin typeface="+mn-lt"/>
                <a:ea typeface="+mn-ea"/>
                <a:cs typeface="+mn-cs"/>
              </a:rPr>
              <a:t>Dit betekent dat je de leerling bij staat in het leren (emotionele) stabiliteit te ervaren in het dagelijkse leven (eten, slapen, …) en dus ook op school. </a:t>
            </a:r>
          </a:p>
          <a:p>
            <a:pPr marL="0" marR="0" indent="0" algn="l" defTabSz="914400" rtl="0" eaLnBrk="1" fontAlgn="auto" latinLnBrk="0" hangingPunct="1">
              <a:lnSpc>
                <a:spcPct val="100000"/>
              </a:lnSpc>
              <a:spcBef>
                <a:spcPts val="0"/>
              </a:spcBef>
              <a:spcAft>
                <a:spcPts val="0"/>
              </a:spcAft>
              <a:buClrTx/>
              <a:buSzTx/>
              <a:buFontTx/>
              <a:buNone/>
              <a:tabLst/>
              <a:defRPr/>
            </a:pPr>
            <a:r>
              <a:rPr lang="nl-NL" sz="1400" strike="sngStrike" kern="1200">
                <a:solidFill>
                  <a:schemeClr val="tx1"/>
                </a:solidFill>
                <a:effectLst/>
                <a:latin typeface="+mn-lt"/>
                <a:ea typeface="+mn-ea"/>
                <a:cs typeface="+mn-cs"/>
              </a:rPr>
              <a:t>Zo is de leerling minder overgeleverd aan interne impulsen die veroorzaakt worden door trauma en de bijhorende stress. </a:t>
            </a:r>
          </a:p>
          <a:p>
            <a:pPr marL="0" marR="0" indent="0" algn="l" defTabSz="914400" rtl="0" eaLnBrk="1" fontAlgn="auto" latinLnBrk="0" hangingPunct="1">
              <a:lnSpc>
                <a:spcPct val="100000"/>
              </a:lnSpc>
              <a:spcBef>
                <a:spcPts val="0"/>
              </a:spcBef>
              <a:spcAft>
                <a:spcPts val="0"/>
              </a:spcAft>
              <a:buClrTx/>
              <a:buSzTx/>
              <a:buFontTx/>
              <a:buNone/>
              <a:tabLst/>
              <a:defRPr/>
            </a:pPr>
            <a:r>
              <a:rPr lang="nl-NL" sz="1400" kern="1200">
                <a:solidFill>
                  <a:schemeClr val="tx1"/>
                </a:solidFill>
                <a:effectLst/>
                <a:latin typeface="+mn-lt"/>
                <a:ea typeface="+mn-ea"/>
                <a:cs typeface="+mn-cs"/>
              </a:rPr>
              <a:t>En kan je de leerling helpen beter binnen zijn “</a:t>
            </a:r>
            <a:r>
              <a:rPr lang="nl-NL" sz="1400" kern="1200" err="1">
                <a:solidFill>
                  <a:schemeClr val="tx1"/>
                </a:solidFill>
                <a:effectLst/>
                <a:latin typeface="+mn-lt"/>
                <a:ea typeface="+mn-ea"/>
                <a:cs typeface="+mn-cs"/>
              </a:rPr>
              <a:t>Window</a:t>
            </a:r>
            <a:r>
              <a:rPr lang="nl-NL" sz="1400" kern="1200">
                <a:solidFill>
                  <a:schemeClr val="tx1"/>
                </a:solidFill>
                <a:effectLst/>
                <a:latin typeface="+mn-lt"/>
                <a:ea typeface="+mn-ea"/>
                <a:cs typeface="+mn-cs"/>
              </a:rPr>
              <a:t> of </a:t>
            </a:r>
            <a:r>
              <a:rPr lang="nl-NL" sz="1400" kern="1200" err="1">
                <a:solidFill>
                  <a:schemeClr val="tx1"/>
                </a:solidFill>
                <a:effectLst/>
                <a:latin typeface="+mn-lt"/>
                <a:ea typeface="+mn-ea"/>
                <a:cs typeface="+mn-cs"/>
              </a:rPr>
              <a:t>Tolerance</a:t>
            </a:r>
            <a:r>
              <a:rPr lang="nl-NL" sz="1400" kern="1200">
                <a:solidFill>
                  <a:schemeClr val="tx1"/>
                </a:solidFill>
                <a:effectLst/>
                <a:latin typeface="+mn-lt"/>
                <a:ea typeface="+mn-ea"/>
                <a:cs typeface="+mn-cs"/>
              </a:rPr>
              <a:t>” te blijven.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4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400" strike="sngStrike" kern="1200">
                <a:solidFill>
                  <a:schemeClr val="tx1"/>
                </a:solidFill>
                <a:effectLst/>
                <a:latin typeface="+mn-lt"/>
                <a:ea typeface="+mn-ea"/>
                <a:cs typeface="+mn-cs"/>
              </a:rPr>
              <a:t>Voorspelbaarheid creëren, het leerproces ondersteunen, eventueel een </a:t>
            </a:r>
            <a:r>
              <a:rPr lang="nl-NL" sz="1400" strike="sngStrike" kern="1200" err="1">
                <a:solidFill>
                  <a:schemeClr val="tx1"/>
                </a:solidFill>
                <a:effectLst/>
                <a:latin typeface="+mn-lt"/>
                <a:ea typeface="+mn-ea"/>
                <a:cs typeface="+mn-cs"/>
              </a:rPr>
              <a:t>stressreducerende</a:t>
            </a:r>
            <a:r>
              <a:rPr lang="nl-NL" sz="1400" strike="sngStrike" kern="1200">
                <a:solidFill>
                  <a:schemeClr val="tx1"/>
                </a:solidFill>
                <a:effectLst/>
                <a:latin typeface="+mn-lt"/>
                <a:ea typeface="+mn-ea"/>
                <a:cs typeface="+mn-cs"/>
              </a:rPr>
              <a:t> aanpak toepassen in de klas, triggers herkennen en er mee leren omgaan, … </a:t>
            </a:r>
          </a:p>
          <a:p>
            <a:pPr marL="0" marR="0" indent="0" algn="l" defTabSz="914400" rtl="0" eaLnBrk="1" fontAlgn="auto" latinLnBrk="0" hangingPunct="1">
              <a:lnSpc>
                <a:spcPct val="100000"/>
              </a:lnSpc>
              <a:spcBef>
                <a:spcPts val="0"/>
              </a:spcBef>
              <a:spcAft>
                <a:spcPts val="0"/>
              </a:spcAft>
              <a:buClrTx/>
              <a:buSzTx/>
              <a:buFontTx/>
              <a:buNone/>
              <a:tabLst/>
              <a:defRPr/>
            </a:pPr>
            <a:r>
              <a:rPr lang="nl-NL" sz="1400" strike="sngStrike" kern="1200">
                <a:solidFill>
                  <a:schemeClr val="tx1"/>
                </a:solidFill>
                <a:effectLst/>
                <a:latin typeface="+mn-lt"/>
                <a:ea typeface="+mn-ea"/>
                <a:cs typeface="+mn-cs"/>
              </a:rPr>
              <a:t>zijn maatregelen die ondersteuning kunnen bieden bij het stabiliseren in het dagelijkse leven.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40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400" kern="1200" baseline="0">
                <a:solidFill>
                  <a:schemeClr val="tx1"/>
                </a:solidFill>
                <a:effectLst/>
                <a:latin typeface="+mn-lt"/>
                <a:ea typeface="+mn-ea"/>
                <a:cs typeface="+mn-cs"/>
              </a:rPr>
              <a:t>Sommige leerlingen zijn pas na stap 1 en 2 toe aan een derde stap nl investeren in sociale relaties</a:t>
            </a:r>
          </a:p>
          <a:p>
            <a:r>
              <a:rPr lang="nl-NL" sz="1400" kern="1200">
                <a:solidFill>
                  <a:schemeClr val="tx1"/>
                </a:solidFill>
                <a:effectLst/>
                <a:latin typeface="+mn-lt"/>
                <a:ea typeface="+mn-ea"/>
                <a:cs typeface="+mn-cs"/>
              </a:rPr>
              <a:t>Daarom kan het zijn dat de leerling met een vluchtverhaal</a:t>
            </a:r>
            <a:r>
              <a:rPr lang="nl-NL" sz="1400" kern="1200" baseline="0">
                <a:solidFill>
                  <a:schemeClr val="tx1"/>
                </a:solidFill>
                <a:effectLst/>
                <a:latin typeface="+mn-lt"/>
                <a:ea typeface="+mn-ea"/>
                <a:cs typeface="+mn-cs"/>
              </a:rPr>
              <a:t> pas aan kwaliteitsvolle relaties toe komt, als er voldoende veiligheid en stabiliteit verworven is.</a:t>
            </a:r>
          </a:p>
          <a:p>
            <a:endParaRPr lang="nl-NL" sz="1400" kern="1200">
              <a:solidFill>
                <a:schemeClr val="tx1"/>
              </a:solidFill>
              <a:effectLst/>
              <a:latin typeface="+mn-lt"/>
              <a:ea typeface="+mn-ea"/>
              <a:cs typeface="+mn-cs"/>
            </a:endParaRPr>
          </a:p>
          <a:p>
            <a:r>
              <a:rPr lang="nl-NL" sz="1400" i="1" u="sng" kern="1200">
                <a:solidFill>
                  <a:schemeClr val="tx1"/>
                </a:solidFill>
                <a:effectLst/>
                <a:latin typeface="+mn-lt"/>
                <a:ea typeface="+mn-ea"/>
                <a:cs typeface="+mn-cs"/>
              </a:rPr>
              <a:t>Voorbeeld 1:</a:t>
            </a:r>
            <a:r>
              <a:rPr lang="nl-NL" sz="1400" kern="1200">
                <a:solidFill>
                  <a:schemeClr val="tx1"/>
                </a:solidFill>
                <a:effectLst/>
                <a:latin typeface="+mn-lt"/>
                <a:ea typeface="+mn-ea"/>
                <a:cs typeface="+mn-cs"/>
              </a:rPr>
              <a:t> </a:t>
            </a:r>
            <a:r>
              <a:rPr lang="nl-NL" sz="1400" i="1" kern="1200">
                <a:solidFill>
                  <a:schemeClr val="tx1"/>
                </a:solidFill>
                <a:effectLst/>
                <a:latin typeface="+mn-lt"/>
                <a:ea typeface="+mn-ea"/>
                <a:cs typeface="+mn-cs"/>
              </a:rPr>
              <a:t> Een getraumatiseerde leerling kan zich pas hechten aan de leerkracht of een vertrouwenspersoon op school als er voldoende veiligheid, voorspelbaarheid, … geïnstalleerd is en de leerling ook voor zichzelf terug veiligheid kan ervaren. </a:t>
            </a:r>
          </a:p>
          <a:p>
            <a:endParaRPr lang="nl-NL" sz="1400" kern="1200">
              <a:solidFill>
                <a:schemeClr val="tx1"/>
              </a:solidFill>
              <a:effectLst/>
              <a:latin typeface="+mn-lt"/>
              <a:ea typeface="+mn-ea"/>
              <a:cs typeface="+mn-cs"/>
            </a:endParaRPr>
          </a:p>
          <a:p>
            <a:r>
              <a:rPr lang="nl-NL" sz="1400" i="1" u="sng" kern="1200">
                <a:solidFill>
                  <a:schemeClr val="tx1"/>
                </a:solidFill>
                <a:effectLst/>
                <a:latin typeface="+mn-lt"/>
                <a:ea typeface="+mn-ea"/>
                <a:cs typeface="+mn-cs"/>
              </a:rPr>
              <a:t>Voorbeeld 2:</a:t>
            </a:r>
            <a:r>
              <a:rPr lang="nl-NL" sz="1400" i="1" kern="1200">
                <a:solidFill>
                  <a:schemeClr val="tx1"/>
                </a:solidFill>
                <a:effectLst/>
                <a:latin typeface="+mn-lt"/>
                <a:ea typeface="+mn-ea"/>
                <a:cs typeface="+mn-cs"/>
              </a:rPr>
              <a:t> Een leerling met een vluchtverhaal kan er pas aan toe zijn om opnieuw sociale vaardigheden te ontwikkelen als hij zich voldoende heeft kunnen hechten aan een betekenisvolle volwassene en voldoende stabiliteit ontwikkeld heeft, om het sociale oefenterrein te betreden. </a:t>
            </a:r>
            <a:endParaRPr lang="nl-NL" sz="1400" kern="1200">
              <a:solidFill>
                <a:schemeClr val="tx1"/>
              </a:solidFill>
              <a:effectLst/>
              <a:latin typeface="+mn-lt"/>
              <a:ea typeface="+mn-ea"/>
              <a:cs typeface="+mn-cs"/>
            </a:endParaRPr>
          </a:p>
          <a:p>
            <a:endParaRPr lang="nl-NL" sz="900" kern="1200">
              <a:solidFill>
                <a:schemeClr val="tx1"/>
              </a:solidFill>
              <a:effectLst/>
              <a:latin typeface="+mn-lt"/>
              <a:ea typeface="+mn-ea"/>
              <a:cs typeface="+mn-cs"/>
            </a:endParaRPr>
          </a:p>
          <a:p>
            <a:r>
              <a:rPr lang="nl-NL" sz="900" kern="1200">
                <a:solidFill>
                  <a:schemeClr val="tx1"/>
                </a:solidFill>
                <a:effectLst/>
                <a:latin typeface="+mn-lt"/>
                <a:ea typeface="+mn-ea"/>
                <a:cs typeface="+mn-cs"/>
              </a:rPr>
              <a:t>Referentie:</a:t>
            </a:r>
            <a:r>
              <a:rPr lang="nl-NL" sz="900" kern="1200" baseline="0">
                <a:solidFill>
                  <a:schemeClr val="tx1"/>
                </a:solidFill>
                <a:effectLst/>
                <a:latin typeface="+mn-lt"/>
                <a:ea typeface="+mn-ea"/>
                <a:cs typeface="+mn-cs"/>
              </a:rPr>
              <a:t> </a:t>
            </a:r>
            <a:r>
              <a:rPr lang="nl-NL" sz="900" kern="1200">
                <a:solidFill>
                  <a:schemeClr val="tx1"/>
                </a:solidFill>
                <a:effectLst/>
                <a:latin typeface="+mn-lt"/>
                <a:ea typeface="+mn-ea"/>
                <a:cs typeface="+mn-cs"/>
              </a:rPr>
              <a:t>Struik, A. (2010). </a:t>
            </a:r>
            <a:r>
              <a:rPr lang="nl-NL" sz="900" i="1" kern="1200">
                <a:solidFill>
                  <a:schemeClr val="tx1"/>
                </a:solidFill>
                <a:effectLst/>
                <a:latin typeface="+mn-lt"/>
                <a:ea typeface="+mn-ea"/>
                <a:cs typeface="+mn-cs"/>
              </a:rPr>
              <a:t>Slapende honden? Wakker maken! Een stabilisatiemethode voor chronisch getraumatiseerde kinderen</a:t>
            </a:r>
            <a:r>
              <a:rPr lang="nl-NL" sz="900" kern="1200">
                <a:solidFill>
                  <a:schemeClr val="tx1"/>
                </a:solidFill>
                <a:effectLst/>
                <a:latin typeface="+mn-lt"/>
                <a:ea typeface="+mn-ea"/>
                <a:cs typeface="+mn-cs"/>
              </a:rPr>
              <a:t>. Pearson Benelux </a:t>
            </a:r>
            <a:r>
              <a:rPr lang="nl-NL" sz="900" kern="1200" err="1">
                <a:solidFill>
                  <a:schemeClr val="tx1"/>
                </a:solidFill>
                <a:effectLst/>
                <a:latin typeface="+mn-lt"/>
                <a:ea typeface="+mn-ea"/>
                <a:cs typeface="+mn-cs"/>
              </a:rPr>
              <a:t>Clinical</a:t>
            </a:r>
            <a:r>
              <a:rPr lang="nl-NL" sz="900" kern="120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400"/>
          </a:p>
          <a:p>
            <a:pPr defTabSz="990752">
              <a:defRPr/>
            </a:pPr>
            <a:endParaRPr lang="nl-BE" sz="130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39</a:t>
            </a:fld>
            <a:endParaRPr lang="nl-BE"/>
          </a:p>
        </p:txBody>
      </p:sp>
    </p:spTree>
    <p:extLst>
      <p:ext uri="{BB962C8B-B14F-4D97-AF65-F5344CB8AC3E}">
        <p14:creationId xmlns:p14="http://schemas.microsoft.com/office/powerpoint/2010/main" val="161213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filmpje 4 kan je een korte toelichting van de werkmap bekijken. Hier wordt ingegaan op enkele fiches. </a:t>
            </a:r>
          </a:p>
          <a:p>
            <a:r>
              <a:rPr lang="nl-NL"/>
              <a:t>NB: de ingesproken PPT zijn omgezet naar </a:t>
            </a:r>
            <a:r>
              <a:rPr lang="nl-NL" err="1"/>
              <a:t>you</a:t>
            </a:r>
            <a:r>
              <a:rPr lang="nl-NL"/>
              <a:t> tube filmpjes. Vooral filmpje 2 en 4 worden hier vanavond niet in zijn geheel besproken. </a:t>
            </a:r>
          </a:p>
          <a:p>
            <a:endParaRPr lang="nl-NL"/>
          </a:p>
          <a:p>
            <a:r>
              <a:rPr lang="nl-NL"/>
              <a:t>Eerlijkheidshalve moeten we er wel bij vermelden dat we snel wilden zijn, met het maken van deze filmpjes.</a:t>
            </a:r>
          </a:p>
          <a:p>
            <a:r>
              <a:rPr lang="nl-NL"/>
              <a:t>Daardoor is de opname kwalitatief minder goed: de geluidsband is algemeen eerder stil opgenomen en soms valt het geluid wat weg aan het begin van een opname. We hopen later een betere versie te maken. </a:t>
            </a:r>
          </a:p>
          <a:p>
            <a:endParaRPr lang="nl-NL"/>
          </a:p>
          <a:p>
            <a:r>
              <a:rPr lang="nl-NL"/>
              <a:t>Maar ze worden alvast in deze versie bezorgd.</a:t>
            </a:r>
          </a:p>
          <a:p>
            <a:endParaRPr lang="nl-NL"/>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4</a:t>
            </a:fld>
            <a:endParaRPr lang="nl-BE"/>
          </a:p>
        </p:txBody>
      </p:sp>
    </p:spTree>
    <p:extLst>
      <p:ext uri="{BB962C8B-B14F-4D97-AF65-F5344CB8AC3E}">
        <p14:creationId xmlns:p14="http://schemas.microsoft.com/office/powerpoint/2010/main" val="4184375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 je veiligheid kunt creëren en daarbij rekening kan houden met een aantal </a:t>
            </a:r>
            <a:r>
              <a:rPr lang="nl-BE" err="1"/>
              <a:t>traumasensitieve</a:t>
            </a:r>
            <a:r>
              <a:rPr lang="nl-BE"/>
              <a:t> tips vind je terug op</a:t>
            </a:r>
          </a:p>
          <a:p>
            <a:r>
              <a:rPr lang="nl-BE"/>
              <a:t>Fiche I uit de werkmap “trauma-</a:t>
            </a:r>
            <a:r>
              <a:rPr lang="nl-BE" baseline="0"/>
              <a:t> en cultuursensitief werken op school”</a:t>
            </a:r>
            <a:r>
              <a:rPr lang="nl-BE"/>
              <a:t>: hoe kan je een veilige omgeving creëren op school?</a:t>
            </a:r>
          </a:p>
          <a:p>
            <a:endParaRPr lang="nl-BE"/>
          </a:p>
          <a:p>
            <a:r>
              <a:rPr lang="nl-BE"/>
              <a:t>Wat vind je op deze fiche bv. terug? </a:t>
            </a:r>
          </a:p>
          <a:p>
            <a:r>
              <a:rPr lang="nl-BE"/>
              <a:t>Ik wil er enkele puntjes uitlichten.</a:t>
            </a:r>
          </a:p>
          <a:p>
            <a:endParaRPr lang="nl-BE"/>
          </a:p>
          <a:p>
            <a:r>
              <a:rPr lang="nl-BE" b="1"/>
              <a:t>MACHTELOOSHEID</a:t>
            </a:r>
          </a:p>
          <a:p>
            <a:r>
              <a:rPr lang="nl-BE"/>
              <a:t>Leerlingen met trauma hebben veel gevoelens van machteloosheid ervaren. Wanneer deze opnieuw getriggerd worden, kan een hevige reactie volgen (de leerling gaat dan uit zijn raam). </a:t>
            </a:r>
          </a:p>
          <a:p>
            <a:r>
              <a:rPr lang="nl-BE"/>
              <a:t>Dit kan bv. gebeuren wanneer er regels worden opgelegd of je  stelt als leerkracht een bepaalde “eis of gebod” aan deze leerling. Dit kan dan kan een trigger zijn.</a:t>
            </a:r>
          </a:p>
          <a:p>
            <a:r>
              <a:rPr lang="nl-BE"/>
              <a:t>Als je merkt dat de leerling hier moeite mee heeft, kan je beter keuzes aanreiken. Dit omzeilt dan de machteloosheid en geeft dan terug controle. Bv. wil je met de eerste rij oefeningen beginnen of de tweede. Wil je vooraan zitten of achteraan. </a:t>
            </a:r>
          </a:p>
          <a:p>
            <a:endParaRPr lang="nl-BE"/>
          </a:p>
          <a:p>
            <a:r>
              <a:rPr lang="nl-BE" b="1"/>
              <a:t>CONTROLE</a:t>
            </a:r>
          </a:p>
          <a:p>
            <a:r>
              <a:rPr lang="nl-BE" b="0"/>
              <a:t>Tegenover de ervaring van machteloosheid, kan controle geven dus helpend zijn. Dit is een heel belangrijke factor om in het achterhoofd te houden bij gedragsmoeilijkheden of situaties van bevriezen: hoe geef ik de leerling terug controle over de situatie? </a:t>
            </a:r>
          </a:p>
          <a:p>
            <a:endParaRPr lang="nl-BE" b="0"/>
          </a:p>
          <a:p>
            <a:r>
              <a:rPr lang="nl-BE"/>
              <a:t>Speelplaatssituaties zijn omwille van deze machteloosheid en nood aan controle soms ook heel erg moeilijk voor leerlingen met een vluchtverhaal. Ze zijn dan op eigen vaardigheden, die vaak ondergesneeuwd zijn, aangewezen. </a:t>
            </a:r>
          </a:p>
          <a:p>
            <a:endParaRPr lang="nl-BE"/>
          </a:p>
          <a:p>
            <a:r>
              <a:rPr lang="nl-BE"/>
              <a:t>STRAFFEN EN BELONEN</a:t>
            </a:r>
          </a:p>
          <a:p>
            <a:r>
              <a:rPr lang="nl-BE"/>
              <a:t>Bij leerlingen met trauma zie je ook dat het systeem van straffen en belonen niet werk. Denk aan de gevoelens van schuld en schaamte die worden opgeroepen. </a:t>
            </a:r>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40</a:t>
            </a:fld>
            <a:endParaRPr lang="nl-BE"/>
          </a:p>
        </p:txBody>
      </p:sp>
    </p:spTree>
    <p:extLst>
      <p:ext uri="{BB962C8B-B14F-4D97-AF65-F5344CB8AC3E}">
        <p14:creationId xmlns:p14="http://schemas.microsoft.com/office/powerpoint/2010/main" val="724446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Hier lees je bv. dat voorspelbaarheid over wat er gaat gebeuren, belangrijk is.</a:t>
            </a:r>
          </a:p>
        </p:txBody>
      </p:sp>
      <p:sp>
        <p:nvSpPr>
          <p:cNvPr id="4" name="Tijdelijke aanduiding voor dianummer 3"/>
          <p:cNvSpPr>
            <a:spLocks noGrp="1"/>
          </p:cNvSpPr>
          <p:nvPr>
            <p:ph type="sldNum" sz="quarter" idx="5"/>
          </p:nvPr>
        </p:nvSpPr>
        <p:spPr/>
        <p:txBody>
          <a:bodyPr/>
          <a:lstStyle/>
          <a:p>
            <a:fld id="{67A5ADE4-6064-4EF9-841E-8EED3CD16504}" type="slidenum">
              <a:rPr lang="nl-BE" smtClean="0"/>
              <a:t>41</a:t>
            </a:fld>
            <a:endParaRPr lang="nl-BE"/>
          </a:p>
        </p:txBody>
      </p:sp>
    </p:spTree>
    <p:extLst>
      <p:ext uri="{BB962C8B-B14F-4D97-AF65-F5344CB8AC3E}">
        <p14:creationId xmlns:p14="http://schemas.microsoft.com/office/powerpoint/2010/main" val="59126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Hier lees je hoe je kan afstemmen met een leerling met een vluchtverhaal en op welke wijze dit rust brengt. </a:t>
            </a:r>
          </a:p>
        </p:txBody>
      </p:sp>
      <p:sp>
        <p:nvSpPr>
          <p:cNvPr id="4" name="Tijdelijke aanduiding voor dianummer 3"/>
          <p:cNvSpPr>
            <a:spLocks noGrp="1"/>
          </p:cNvSpPr>
          <p:nvPr>
            <p:ph type="sldNum" sz="quarter" idx="5"/>
          </p:nvPr>
        </p:nvSpPr>
        <p:spPr/>
        <p:txBody>
          <a:bodyPr/>
          <a:lstStyle/>
          <a:p>
            <a:fld id="{67A5ADE4-6064-4EF9-841E-8EED3CD16504}" type="slidenum">
              <a:rPr lang="nl-BE" smtClean="0"/>
              <a:t>42</a:t>
            </a:fld>
            <a:endParaRPr lang="nl-BE"/>
          </a:p>
        </p:txBody>
      </p:sp>
    </p:spTree>
    <p:extLst>
      <p:ext uri="{BB962C8B-B14F-4D97-AF65-F5344CB8AC3E}">
        <p14:creationId xmlns:p14="http://schemas.microsoft.com/office/powerpoint/2010/main" val="1214588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a:t>DE ZORG OP SCHOOL</a:t>
            </a:r>
          </a:p>
          <a:p>
            <a:r>
              <a:rPr lang="nl-BE"/>
              <a:t>We raden aan om voldoende</a:t>
            </a:r>
            <a:r>
              <a:rPr lang="nl-BE" baseline="0"/>
              <a:t> snel de moeilijkheden van een leerling met een vluchtverhaal op het overleg/de CEL met de CLB-contactpersoon te bespreken. </a:t>
            </a:r>
          </a:p>
          <a:p>
            <a:r>
              <a:rPr lang="nl-BE" baseline="0"/>
              <a:t>Teamgericht werken bij leerlingen met een vluchtverhaal is belangrijk omdat de complexiteit groot kan zijn. Het samen dragen van deze casussen is dan zeker helpend.</a:t>
            </a:r>
          </a:p>
          <a:p>
            <a:endParaRPr lang="nl-BE" baseline="0"/>
          </a:p>
          <a:p>
            <a:r>
              <a:rPr lang="nl-BE" baseline="0"/>
              <a:t>Op het overleg/de CEL  kan er samen nagedacht worden over mogelijke aanpassingen in de basis en verhoogde zorg: hoe  inzetten op veiligheid, stressverlaging </a:t>
            </a:r>
            <a:r>
              <a:rPr lang="nl-BE" baseline="0" err="1"/>
              <a:t>enz</a:t>
            </a:r>
            <a:r>
              <a:rPr lang="nl-BE" baseline="0"/>
              <a:t>… </a:t>
            </a:r>
          </a:p>
          <a:p>
            <a:r>
              <a:rPr lang="nl-BE" baseline="0"/>
              <a:t>in het dagdagelijkse leven op school? Het helpt om dan vanuit het kader van de </a:t>
            </a:r>
            <a:r>
              <a:rPr lang="nl-BE" baseline="0" err="1"/>
              <a:t>Window</a:t>
            </a:r>
            <a:r>
              <a:rPr lang="nl-BE" baseline="0"/>
              <a:t> of </a:t>
            </a:r>
            <a:r>
              <a:rPr lang="nl-BE" baseline="0" err="1"/>
              <a:t>Tolerance</a:t>
            </a:r>
            <a:r>
              <a:rPr lang="nl-BE" baseline="0"/>
              <a:t> (filmpje 2) naar de casus te kijken. </a:t>
            </a:r>
          </a:p>
          <a:p>
            <a:endParaRPr lang="nl-BE" baseline="0"/>
          </a:p>
          <a:p>
            <a:endParaRPr lang="nl-BE" baseline="0"/>
          </a:p>
          <a:p>
            <a:r>
              <a:rPr lang="nl-BE" baseline="0"/>
              <a:t>In tweede instantie kan er gekeken worden of doorverwijzing of een traject binnen het CLB nodig is. </a:t>
            </a:r>
          </a:p>
          <a:p>
            <a:endParaRPr lang="nl-BE" baseline="0"/>
          </a:p>
          <a:p>
            <a:r>
              <a:rPr lang="nl-BE" baseline="0" err="1"/>
              <a:t>Psycho-sociale</a:t>
            </a:r>
            <a:r>
              <a:rPr lang="nl-BE" baseline="0"/>
              <a:t> begeleiding </a:t>
            </a:r>
            <a:r>
              <a:rPr lang="nl-BE" baseline="0" err="1"/>
              <a:t>mbt</a:t>
            </a:r>
            <a:r>
              <a:rPr lang="nl-BE" baseline="0"/>
              <a:t> vluchtelingen of op termijn traumatherapie kan nodig zijn. Het CLB kan dan helpen om het probleem te verkennen en in kaart te brengen samen met de school en eventueel vanuit gesprekken met ouders, gastgezinnen, … </a:t>
            </a:r>
          </a:p>
          <a:p>
            <a:endParaRPr lang="nl-BE" baseline="0"/>
          </a:p>
          <a:p>
            <a:r>
              <a:rPr lang="nl-BE" baseline="0"/>
              <a:t>Nog een aandachtspuntje: zoals ook eerder vermeld in deze uiteenzetting is traumatherapie waarin het trauma verwerkt wordt, ook alleen mogelijk als de leerling en zijn gezin voldoende gestabiliseerd zijn. Vaak is het eerder </a:t>
            </a:r>
            <a:r>
              <a:rPr lang="nl-BE" baseline="0" err="1"/>
              <a:t>psycho-sociale</a:t>
            </a:r>
            <a:r>
              <a:rPr lang="nl-BE" baseline="0"/>
              <a:t> begeleiding die nodig is waarin thema’s zoals </a:t>
            </a:r>
            <a:r>
              <a:rPr lang="nl-BE" baseline="0" err="1"/>
              <a:t>psycho</a:t>
            </a:r>
            <a:r>
              <a:rPr lang="nl-BE" baseline="0"/>
              <a:t>-educatie </a:t>
            </a:r>
            <a:r>
              <a:rPr lang="nl-BE" baseline="0" err="1"/>
              <a:t>enz</a:t>
            </a:r>
            <a:r>
              <a:rPr lang="nl-BE" baseline="0"/>
              <a:t>… aan bod kunnen komen. </a:t>
            </a:r>
          </a:p>
          <a:p>
            <a:endParaRPr lang="nl-BE" baseline="0"/>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43</a:t>
            </a:fld>
            <a:endParaRPr lang="nl-BE"/>
          </a:p>
        </p:txBody>
      </p:sp>
    </p:spTree>
    <p:extLst>
      <p:ext uri="{BB962C8B-B14F-4D97-AF65-F5344CB8AC3E}">
        <p14:creationId xmlns:p14="http://schemas.microsoft.com/office/powerpoint/2010/main" val="1791413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is daarbij belangrijk om verschillende hypothesen te formuleren. </a:t>
            </a:r>
          </a:p>
          <a:p>
            <a:endParaRPr lang="nl-NL"/>
          </a:p>
          <a:p>
            <a:r>
              <a:rPr lang="nl-NL" b="1"/>
              <a:t>TRAUMA</a:t>
            </a:r>
          </a:p>
          <a:p>
            <a:r>
              <a:rPr lang="nl-NL"/>
              <a:t>Kan trauma en rol spelen bij de problemen die zich stellen?</a:t>
            </a:r>
          </a:p>
          <a:p>
            <a:r>
              <a:rPr lang="nl-NL"/>
              <a:t>Kan trauma bij gezinsleden een rol spelen? Hoe is de context van de leerling?</a:t>
            </a:r>
          </a:p>
          <a:p>
            <a:endParaRPr lang="nl-NL"/>
          </a:p>
          <a:p>
            <a:r>
              <a:rPr lang="nl-NL" b="1"/>
              <a:t>CULTUUR</a:t>
            </a:r>
          </a:p>
          <a:p>
            <a:r>
              <a:rPr lang="nl-NL"/>
              <a:t>Cultuursensitief? We kregen reeds een opmerking van een mama dat het niveau op school laag ligt. In sommige culturen is het drillen en oefeningen maken zeer belangrijk en is het ontwikkelen van andere ruimere vaardigheden minder belangrijk, terwijl ons onderwijs daar ook op inzet… Zo kunnen er misverstanden ontstaan. Wat is de visie op goed onderwijs? Wat is de visie van de ouders? Het is belangrijk om goed te bevragen hoe het onderwijs in Oekraïne verloopt. Ook ouderparticipatie kan je best uitleggen als je ouder uitnodigt op school. </a:t>
            </a:r>
          </a:p>
          <a:p>
            <a:endParaRPr lang="nl-NL"/>
          </a:p>
          <a:p>
            <a:r>
              <a:rPr lang="nl-NL" b="1"/>
              <a:t>ONTWIKKELING</a:t>
            </a:r>
          </a:p>
          <a:p>
            <a:r>
              <a:rPr lang="nl-NL"/>
              <a:t>Kunnen er ontwikkelingsproblemen zijn zoals ADHD of ASS? Hier adviseren we om zeer voorzichtig te zijn omdat zoals eerder aangegeven, trauma een ADHD- of ASS-beeld kan geven. Wanneer leerlingen voldoende tijd krijgen om te stabiliseren, tot zichzelf te komen, … kan dit beeld ook geleidelijk aan verdwijnen.</a:t>
            </a:r>
          </a:p>
          <a:p>
            <a:endParaRPr lang="nl-NL"/>
          </a:p>
          <a:p>
            <a:r>
              <a:rPr lang="nl-NL" b="1"/>
              <a:t>LEERONTWIKKELING</a:t>
            </a:r>
          </a:p>
          <a:p>
            <a:r>
              <a:rPr lang="nl-NL"/>
              <a:t>Ook bij het vermoeden van een leerstoornis: komt de leerling niet tot leren omwille van het feit dat hij/zij trauma heeft meegemaakt? </a:t>
            </a:r>
          </a:p>
          <a:p>
            <a:endParaRPr lang="nl-NL"/>
          </a:p>
          <a:p>
            <a:r>
              <a:rPr lang="nl-NL" b="1"/>
              <a:t>Nog een aandachtspuntje</a:t>
            </a:r>
          </a:p>
          <a:p>
            <a:endParaRPr lang="nl-NL"/>
          </a:p>
          <a:p>
            <a:r>
              <a:rPr lang="nl-NL"/>
              <a:t>Bij elke overgang/verandering kan  de leerling een terugval krijgen bv. bij de overgang naar het volgend leerjaar september/oktober kregen we van scholen vaak de opmerking dat de leerling niets meer van de leerstof kan, dat de vooruitgang van vorig schooljaar volledig weg is. Bij overgangen is er terug een aanpassingsperiode nodig die langer duurt dan leerlingen die geen migratie en trauma hebben meegemaakt. Opnieuw inzetten op veiligheid en stabiliteit is dan nodig. Na een periode van 2 maanden, soms langer, was de achterstand terug ingehaald. </a:t>
            </a:r>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44</a:t>
            </a:fld>
            <a:endParaRPr lang="nl-BE"/>
          </a:p>
        </p:txBody>
      </p:sp>
    </p:spTree>
    <p:extLst>
      <p:ext uri="{BB962C8B-B14F-4D97-AF65-F5344CB8AC3E}">
        <p14:creationId xmlns:p14="http://schemas.microsoft.com/office/powerpoint/2010/main" val="1791413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1" baseline="0"/>
              <a:t>Wat is het criterium voor doorverwijzing?</a:t>
            </a:r>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a:t>Heeft de school genoeg kansen geboden om veiligheid en stabiliteit te installeren, de basis voor spontaan herstel.  </a:t>
            </a:r>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a:t>Zijn deze maatregelen lang genoeg toegepast? Weet dat het herstel van complex trauma kan 5 tot 10 jaar duren.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0"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a:t>Is er zicht op de ruimere context (ouders, opvang NBMV)? Kan de context oorzaak zijn van de problemen op school? </a:t>
            </a:r>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a:t>Hoe er </a:t>
            </a:r>
            <a:r>
              <a:rPr lang="nl-BE" b="0" baseline="0" err="1"/>
              <a:t>rekeining</a:t>
            </a:r>
            <a:r>
              <a:rPr lang="nl-BE" b="0" baseline="0"/>
              <a:t> mee dat Als één gezinslid getraumatiseerd is, de andere gezinsleden mee hieronder lijden. </a:t>
            </a:r>
          </a:p>
          <a:p>
            <a:pPr marL="0" marR="0" indent="0" algn="l" defTabSz="914400" rtl="0" eaLnBrk="1" fontAlgn="auto" latinLnBrk="0" hangingPunct="1">
              <a:lnSpc>
                <a:spcPct val="100000"/>
              </a:lnSpc>
              <a:spcBef>
                <a:spcPts val="0"/>
              </a:spcBef>
              <a:spcAft>
                <a:spcPts val="0"/>
              </a:spcAft>
              <a:buClrTx/>
              <a:buSzTx/>
              <a:buFontTx/>
              <a:buNone/>
              <a:tabLst/>
              <a:defRPr/>
            </a:pPr>
            <a:r>
              <a:rPr lang="nl-BE" b="0" baseline="0"/>
              <a:t>Zo kan het bv. zijn dat ouders zijn weinig betrokken op de kinderen omwille van eigen trauma en overleving.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0" baseline="0"/>
          </a:p>
          <a:p>
            <a:r>
              <a:rPr lang="nl-BE" sz="1200" kern="1200">
                <a:solidFill>
                  <a:schemeClr val="tx1"/>
                </a:solidFill>
                <a:effectLst/>
                <a:latin typeface="+mn-lt"/>
                <a:ea typeface="+mn-ea"/>
                <a:cs typeface="+mn-cs"/>
              </a:rPr>
              <a:t>Soms kan blijken dat er meer gespecialiseerde hulpverlening nodig is. Hierbij speelt de draaischijffunctie van de CLB-medewerker een grote rol. </a:t>
            </a:r>
          </a:p>
          <a:p>
            <a:r>
              <a:rPr lang="nl-BE" sz="1200" kern="1200">
                <a:solidFill>
                  <a:schemeClr val="tx1"/>
                </a:solidFill>
                <a:effectLst/>
                <a:latin typeface="+mn-lt"/>
                <a:ea typeface="+mn-ea"/>
                <a:cs typeface="+mn-cs"/>
              </a:rPr>
              <a:t>Voor leerlingen met een vluchtverhaal zijn verschillende mogelijkheden voor doorverwijzing: psychosociale begeleiding (bv. CAW), meer gespecialiseerde traumabehandeling (bv. CGG-vluchtelingenteam), maar ook psychiatrische begeleiding wanneer er sprake kan zijn van een psychiatrische diagnose. </a:t>
            </a:r>
          </a:p>
          <a:p>
            <a:r>
              <a:rPr lang="nl-BE" sz="1200" kern="1200">
                <a:solidFill>
                  <a:schemeClr val="tx1"/>
                </a:solidFill>
                <a:effectLst/>
                <a:latin typeface="+mn-lt"/>
                <a:ea typeface="+mn-ea"/>
                <a:cs typeface="+mn-cs"/>
              </a:rPr>
              <a:t>Afhankelijk van de regio kan het aanbod verschillen. Voor een algemeen overzicht van het aanbod verwijzen we naar de sociale kaart voor vluchtelingen (zie verder). </a:t>
            </a:r>
          </a:p>
          <a:p>
            <a:r>
              <a:rPr lang="nl-BE" sz="1200" kern="1200">
                <a:solidFill>
                  <a:schemeClr val="tx1"/>
                </a:solidFill>
                <a:effectLst/>
                <a:latin typeface="+mn-lt"/>
                <a:ea typeface="+mn-ea"/>
                <a:cs typeface="+mn-cs"/>
              </a:rPr>
              <a:t>Wanneer aan doorverwijzing gedacht wordt, kan er eventueel beroep gedaan worden op meer ervaren CLB-medewerkers, of de consultfunctie van OTA, </a:t>
            </a:r>
            <a:r>
              <a:rPr lang="nl-BE" sz="1200" kern="1200" err="1">
                <a:solidFill>
                  <a:schemeClr val="tx1"/>
                </a:solidFill>
                <a:effectLst/>
                <a:latin typeface="+mn-lt"/>
                <a:ea typeface="+mn-ea"/>
                <a:cs typeface="+mn-cs"/>
              </a:rPr>
              <a:t>Solentra</a:t>
            </a:r>
            <a:r>
              <a:rPr lang="nl-BE" sz="1200" kern="1200">
                <a:solidFill>
                  <a:schemeClr val="tx1"/>
                </a:solidFill>
                <a:effectLst/>
                <a:latin typeface="+mn-lt"/>
                <a:ea typeface="+mn-ea"/>
                <a:cs typeface="+mn-cs"/>
              </a:rPr>
              <a:t>, CAW, CGG... </a:t>
            </a:r>
          </a:p>
          <a:p>
            <a:endParaRPr lang="nl-NL"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Het is niet altijd gemakkelijk om te bepalen wanneer een doorverwijzing aangewezen is. Bij twijfel kan er gebruik gemaakt worden van volgende regel (</a:t>
            </a:r>
            <a:r>
              <a:rPr lang="nl-BE" sz="1200" kern="1200" err="1">
                <a:solidFill>
                  <a:schemeClr val="tx1"/>
                </a:solidFill>
                <a:effectLst/>
                <a:latin typeface="+mn-lt"/>
                <a:ea typeface="+mn-ea"/>
                <a:cs typeface="+mn-cs"/>
              </a:rPr>
              <a:t>Serneels</a:t>
            </a:r>
            <a:r>
              <a:rPr lang="nl-BE" sz="1200" kern="1200">
                <a:solidFill>
                  <a:schemeClr val="tx1"/>
                </a:solidFill>
                <a:effectLst/>
                <a:latin typeface="+mn-lt"/>
                <a:ea typeface="+mn-ea"/>
                <a:cs typeface="+mn-cs"/>
              </a:rPr>
              <a:t>, 2017): </a:t>
            </a:r>
          </a:p>
          <a:p>
            <a:r>
              <a:rPr lang="nl-BE" sz="1200" b="1" kern="1200">
                <a:solidFill>
                  <a:schemeClr val="tx1"/>
                </a:solidFill>
                <a:effectLst/>
                <a:latin typeface="+mn-lt"/>
                <a:ea typeface="+mn-ea"/>
                <a:cs typeface="+mn-cs"/>
              </a:rPr>
              <a:t>Stel je de twee volgende vragen: valt het kind of de jongere uit op minstens 2 van de 3 volgende domeinen, sociaal – familiaal – school, </a:t>
            </a:r>
          </a:p>
          <a:p>
            <a:r>
              <a:rPr lang="nl-BE" sz="1200" b="1" kern="1200">
                <a:solidFill>
                  <a:schemeClr val="tx1"/>
                </a:solidFill>
                <a:effectLst/>
                <a:latin typeface="+mn-lt"/>
                <a:ea typeface="+mn-ea"/>
                <a:cs typeface="+mn-cs"/>
              </a:rPr>
              <a:t>en is er na voldoende tijd en ondersteuning op vlak van veiligheid en stabiliteit weinig evolutie? </a:t>
            </a:r>
            <a:r>
              <a:rPr lang="nl-BE" sz="1200" kern="1200">
                <a:solidFill>
                  <a:schemeClr val="tx1"/>
                </a:solidFill>
                <a:effectLst/>
                <a:latin typeface="+mn-lt"/>
                <a:ea typeface="+mn-ea"/>
                <a:cs typeface="+mn-cs"/>
              </a:rPr>
              <a:t>Dan kan therapie aangewezen zijn.</a:t>
            </a:r>
            <a:r>
              <a:rPr lang="nl-BE" sz="1200" b="1"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BE" sz="1200" strike="sngStrike" kern="1200">
                <a:solidFill>
                  <a:schemeClr val="tx1"/>
                </a:solidFill>
                <a:effectLst/>
                <a:latin typeface="+mn-lt"/>
                <a:ea typeface="+mn-ea"/>
                <a:cs typeface="+mn-cs"/>
              </a:rPr>
              <a:t>In de begeleiding naar verdere hulpverlening kunnen we een aantal aandachtspunten identificeren. </a:t>
            </a:r>
          </a:p>
          <a:p>
            <a:endParaRPr lang="nl-BE" sz="1200" strike="sngStrike" kern="1200">
              <a:solidFill>
                <a:schemeClr val="tx1"/>
              </a:solidFill>
              <a:effectLst/>
              <a:latin typeface="+mn-lt"/>
              <a:ea typeface="+mn-ea"/>
              <a:cs typeface="+mn-cs"/>
            </a:endParaRPr>
          </a:p>
          <a:p>
            <a:r>
              <a:rPr lang="nl-BE" sz="1200" strike="sngStrike" kern="1200">
                <a:solidFill>
                  <a:schemeClr val="tx1"/>
                </a:solidFill>
                <a:effectLst/>
                <a:latin typeface="+mn-lt"/>
                <a:ea typeface="+mn-ea"/>
                <a:cs typeface="+mn-cs"/>
              </a:rPr>
              <a:t>Eén van de zaken waar men bij doorverwijzing op kan botsen, is het </a:t>
            </a:r>
            <a:r>
              <a:rPr lang="nl-BE" sz="1200" b="1" strike="sngStrike" kern="1200">
                <a:solidFill>
                  <a:schemeClr val="tx1"/>
                </a:solidFill>
                <a:effectLst/>
                <a:latin typeface="+mn-lt"/>
                <a:ea typeface="+mn-ea"/>
                <a:cs typeface="+mn-cs"/>
              </a:rPr>
              <a:t>taboe </a:t>
            </a:r>
            <a:r>
              <a:rPr lang="nl-BE" sz="1200" strike="sngStrike" kern="1200">
                <a:solidFill>
                  <a:schemeClr val="tx1"/>
                </a:solidFill>
                <a:effectLst/>
                <a:latin typeface="+mn-lt"/>
                <a:ea typeface="+mn-ea"/>
                <a:cs typeface="+mn-cs"/>
              </a:rPr>
              <a:t>rond of de </a:t>
            </a:r>
            <a:r>
              <a:rPr lang="nl-BE" sz="1200" b="1" strike="sngStrike" kern="1200">
                <a:solidFill>
                  <a:schemeClr val="tx1"/>
                </a:solidFill>
                <a:effectLst/>
                <a:latin typeface="+mn-lt"/>
                <a:ea typeface="+mn-ea"/>
                <a:cs typeface="+mn-cs"/>
              </a:rPr>
              <a:t>drempelvrees</a:t>
            </a:r>
            <a:r>
              <a:rPr lang="nl-BE" sz="1200" strike="sngStrike" kern="1200">
                <a:solidFill>
                  <a:schemeClr val="tx1"/>
                </a:solidFill>
                <a:effectLst/>
                <a:latin typeface="+mn-lt"/>
                <a:ea typeface="+mn-ea"/>
                <a:cs typeface="+mn-cs"/>
              </a:rPr>
              <a:t> naar verdere hulpverlening. Kader goed de reden van doorverwijzing. Daarbij helpt het om ouders grondig te informeren rond wat trauma is, hoe trauma behandeld wordt en hoe de hulpverlening in België ineen zit. Hoe gaan zij om met deze moeilijkheid in land van herkomst? Wat zijn hun eigen oplossingen? Beluister dit, ga eventueel na of dit mogelijk is hier en leg uit hoe we in België omgaan met trauma. Door met een open houding te luisteren en informatie te geven, maak je mensen al reeds warm voor de aanpak en oplossingen die in de Belgische maatschappij gehanteerd worden. Geef ouders hierin de controle en betrek hen binnen de doorverwijzing. Wanneer een doorverwijzing plaatsvindt, zorg voor een warme overdracht zodanig de ouders en de leerling de doorverwijzing niet ervaren als een afwijzing of hen uit handen geven. (Mogelijke hulpmiddelen i.v.m. uitleg rond het Belgische zorgsysteem kan je vinden op </a:t>
            </a:r>
            <a:r>
              <a:rPr lang="nl-BE" sz="1200" u="sng" strike="sngStrike" kern="1200">
                <a:solidFill>
                  <a:schemeClr val="tx1"/>
                </a:solidFill>
                <a:effectLst/>
                <a:latin typeface="+mn-lt"/>
                <a:ea typeface="+mn-ea"/>
                <a:cs typeface="+mn-cs"/>
                <a:hlinkClick r:id="rId3"/>
              </a:rPr>
              <a:t>https://www.asyluminfo.be/en/living/healthcare/</a:t>
            </a:r>
            <a:r>
              <a:rPr lang="nl-BE" sz="1200" u="sng" strike="sngStrike" kern="1200">
                <a:solidFill>
                  <a:schemeClr val="tx1"/>
                </a:solidFill>
                <a:effectLst/>
                <a:latin typeface="+mn-lt"/>
                <a:ea typeface="+mn-ea"/>
                <a:cs typeface="+mn-cs"/>
              </a:rPr>
              <a:t>en </a:t>
            </a:r>
            <a:r>
              <a:rPr lang="nl-BE" sz="1200" u="sng" strike="sngStrike" kern="1200">
                <a:solidFill>
                  <a:schemeClr val="tx1"/>
                </a:solidFill>
                <a:effectLst/>
                <a:latin typeface="+mn-lt"/>
                <a:ea typeface="+mn-ea"/>
                <a:cs typeface="+mn-cs"/>
                <a:hlinkClick r:id="rId4"/>
              </a:rPr>
              <a:t>https://www.vertaalbibliotheek.be/?q=uitg ebreid+zoeken&amp;field_zoeken_sector_tid%5B%5D=83&amp;field_zoeken_sector_tid%5B%5D=39&amp;field_tags_value=&amp;</a:t>
            </a:r>
            <a:r>
              <a:rPr lang="nl-BE" sz="1200" u="sng" strike="sngStrike" kern="1200" err="1">
                <a:solidFill>
                  <a:schemeClr val="tx1"/>
                </a:solidFill>
                <a:effectLst/>
                <a:latin typeface="+mn-lt"/>
                <a:ea typeface="+mn-ea"/>
                <a:cs typeface="+mn-cs"/>
                <a:hlinkClick r:id="rId4"/>
              </a:rPr>
              <a:t>sort_by</a:t>
            </a:r>
            <a:r>
              <a:rPr lang="nl-BE" sz="1200" u="sng" strike="sngStrike" kern="1200">
                <a:solidFill>
                  <a:schemeClr val="tx1"/>
                </a:solidFill>
                <a:effectLst/>
                <a:latin typeface="+mn-lt"/>
                <a:ea typeface="+mn-ea"/>
                <a:cs typeface="+mn-cs"/>
                <a:hlinkClick r:id="rId4"/>
              </a:rPr>
              <a:t>=</a:t>
            </a:r>
            <a:r>
              <a:rPr lang="nl-BE" sz="1200" u="sng" strike="sngStrike" kern="1200" err="1">
                <a:solidFill>
                  <a:schemeClr val="tx1"/>
                </a:solidFill>
                <a:effectLst/>
                <a:latin typeface="+mn-lt"/>
                <a:ea typeface="+mn-ea"/>
                <a:cs typeface="+mn-cs"/>
                <a:hlinkClick r:id="rId4"/>
              </a:rPr>
              <a:t>title&amp;sort_order</a:t>
            </a:r>
            <a:r>
              <a:rPr lang="nl-BE" sz="1200" u="sng" strike="sngStrike" kern="1200">
                <a:solidFill>
                  <a:schemeClr val="tx1"/>
                </a:solidFill>
                <a:effectLst/>
                <a:latin typeface="+mn-lt"/>
                <a:ea typeface="+mn-ea"/>
                <a:cs typeface="+mn-cs"/>
                <a:hlinkClick r:id="rId4"/>
              </a:rPr>
              <a:t>=ASC</a:t>
            </a:r>
            <a:r>
              <a:rPr lang="nl-BE" sz="1200" u="sng" strike="sngStrike" kern="1200">
                <a:solidFill>
                  <a:schemeClr val="tx1"/>
                </a:solidFill>
                <a:effectLst/>
                <a:latin typeface="+mn-lt"/>
                <a:ea typeface="+mn-ea"/>
                <a:cs typeface="+mn-cs"/>
              </a:rPr>
              <a:t>)</a:t>
            </a:r>
            <a:endParaRPr lang="nl-NL" sz="1200" strike="sngStrike" kern="1200">
              <a:solidFill>
                <a:schemeClr val="tx1"/>
              </a:solidFill>
              <a:effectLst/>
              <a:latin typeface="+mn-lt"/>
              <a:ea typeface="+mn-ea"/>
              <a:cs typeface="+mn-cs"/>
            </a:endParaRPr>
          </a:p>
          <a:p>
            <a:endParaRPr lang="nl-BE" sz="1200" strike="sngStrike" kern="1200">
              <a:solidFill>
                <a:schemeClr val="tx1"/>
              </a:solidFill>
              <a:effectLst/>
              <a:latin typeface="+mn-lt"/>
              <a:ea typeface="+mn-ea"/>
              <a:cs typeface="+mn-cs"/>
            </a:endParaRPr>
          </a:p>
          <a:p>
            <a:r>
              <a:rPr lang="nl-BE" sz="1200" strike="sngStrike" kern="1200">
                <a:solidFill>
                  <a:schemeClr val="tx1"/>
                </a:solidFill>
                <a:effectLst/>
                <a:latin typeface="+mn-lt"/>
                <a:ea typeface="+mn-ea"/>
                <a:cs typeface="+mn-cs"/>
              </a:rPr>
              <a:t>Voor de doorverwijzing is het van belang dat de </a:t>
            </a:r>
            <a:r>
              <a:rPr lang="nl-BE" sz="1200" b="1" strike="sngStrike" kern="1200">
                <a:solidFill>
                  <a:schemeClr val="tx1"/>
                </a:solidFill>
                <a:effectLst/>
                <a:latin typeface="+mn-lt"/>
                <a:ea typeface="+mn-ea"/>
                <a:cs typeface="+mn-cs"/>
              </a:rPr>
              <a:t>hulpvraag zo duidelijk</a:t>
            </a:r>
            <a:r>
              <a:rPr lang="nl-BE" sz="1200" strike="sngStrike" kern="1200">
                <a:solidFill>
                  <a:schemeClr val="tx1"/>
                </a:solidFill>
                <a:effectLst/>
                <a:latin typeface="+mn-lt"/>
                <a:ea typeface="+mn-ea"/>
                <a:cs typeface="+mn-cs"/>
              </a:rPr>
              <a:t> mogelijk gesteld wordt. Initieel zal er vaak geen hulpvraag zijn van de leerling of is deze niet duidelijk. Door een focus op de context, de symptomen en het gedrag van de leerling kan echter al veel nuttige informatie vergaard worden. Ook </a:t>
            </a:r>
            <a:r>
              <a:rPr lang="nl-BE" sz="1200" b="1" strike="sngStrike" kern="1200">
                <a:solidFill>
                  <a:schemeClr val="tx1"/>
                </a:solidFill>
                <a:effectLst/>
                <a:latin typeface="+mn-lt"/>
                <a:ea typeface="+mn-ea"/>
                <a:cs typeface="+mn-cs"/>
              </a:rPr>
              <a:t>taal</a:t>
            </a:r>
            <a:r>
              <a:rPr lang="nl-BE" sz="1200" strike="sngStrike" kern="1200">
                <a:solidFill>
                  <a:schemeClr val="tx1"/>
                </a:solidFill>
                <a:effectLst/>
                <a:latin typeface="+mn-lt"/>
                <a:ea typeface="+mn-ea"/>
                <a:cs typeface="+mn-cs"/>
              </a:rPr>
              <a:t> kan voor een barrière zorgen in het traject van de leerling. Om misverstanden te vermijden, moeten de verschillende communicatiemogelijkheden in kaart worden gebracht. Probeer hiervoor te zoeken naar een gemeenschappelijke taal. Dubbelcheck of je de leerling goed begrepen hebt, maar ook of de leerling (en de ouders) jou goed begrepen hebben. Voor meer info over taal en de bijhorende moeilijkheden, verwijzen we naar de </a:t>
            </a:r>
            <a:r>
              <a:rPr lang="nl-BE" sz="1200" strike="sngStrike" kern="1200" err="1">
                <a:solidFill>
                  <a:schemeClr val="tx1"/>
                </a:solidFill>
                <a:effectLst/>
                <a:latin typeface="+mn-lt"/>
                <a:ea typeface="+mn-ea"/>
                <a:cs typeface="+mn-cs"/>
              </a:rPr>
              <a:t>factsheet</a:t>
            </a:r>
            <a:r>
              <a:rPr lang="nl-BE" sz="1200" strike="sngStrike" kern="1200">
                <a:solidFill>
                  <a:schemeClr val="tx1"/>
                </a:solidFill>
                <a:effectLst/>
                <a:latin typeface="+mn-lt"/>
                <a:ea typeface="+mn-ea"/>
                <a:cs typeface="+mn-cs"/>
              </a:rPr>
              <a:t> ‘Taalondersteuning’ van </a:t>
            </a:r>
            <a:r>
              <a:rPr lang="nl-BE" sz="1200" strike="sngStrike" kern="1200" err="1">
                <a:solidFill>
                  <a:schemeClr val="tx1"/>
                </a:solidFill>
                <a:effectLst/>
                <a:latin typeface="+mn-lt"/>
                <a:ea typeface="+mn-ea"/>
                <a:cs typeface="+mn-cs"/>
              </a:rPr>
              <a:t>Solentra</a:t>
            </a:r>
            <a:r>
              <a:rPr lang="nl-BE" sz="1200" strike="sngStrike" kern="1200">
                <a:solidFill>
                  <a:schemeClr val="tx1"/>
                </a:solidFill>
                <a:effectLst/>
                <a:latin typeface="+mn-lt"/>
                <a:ea typeface="+mn-ea"/>
                <a:cs typeface="+mn-cs"/>
              </a:rPr>
              <a:t> VZW (z.j.-a). Voorzie als doorverwijzer ook voldoende informatie als je iemand doorverwijst. Zo kan men een therapeut vragen naar de terugbetaling, de taal en het statuut. Overleg eventueel met het OCMW voor de betaling van de sessies.</a:t>
            </a:r>
            <a:endParaRPr lang="nl-NL" sz="1200" strike="sngStrike" kern="1200">
              <a:solidFill>
                <a:schemeClr val="tx1"/>
              </a:solidFill>
              <a:effectLst/>
              <a:latin typeface="+mn-lt"/>
              <a:ea typeface="+mn-ea"/>
              <a:cs typeface="+mn-cs"/>
            </a:endParaRPr>
          </a:p>
          <a:p>
            <a:r>
              <a:rPr lang="nl-BE" sz="1200" b="1" strike="sngStrike" kern="1200" err="1">
                <a:solidFill>
                  <a:schemeClr val="tx1"/>
                </a:solidFill>
                <a:effectLst/>
                <a:latin typeface="+mn-lt"/>
                <a:ea typeface="+mn-ea"/>
                <a:cs typeface="+mn-cs"/>
              </a:rPr>
              <a:t>DON’Ts</a:t>
            </a:r>
            <a:endParaRPr lang="nl-NL" sz="1200" strike="sngStrike" kern="1200">
              <a:solidFill>
                <a:schemeClr val="tx1"/>
              </a:solidFill>
              <a:effectLst/>
              <a:latin typeface="+mn-lt"/>
              <a:ea typeface="+mn-ea"/>
              <a:cs typeface="+mn-cs"/>
            </a:endParaRPr>
          </a:p>
          <a:p>
            <a:r>
              <a:rPr lang="nl-BE" sz="1200" strike="sngStrike" kern="1200">
                <a:solidFill>
                  <a:schemeClr val="tx1"/>
                </a:solidFill>
                <a:effectLst/>
                <a:latin typeface="+mn-lt"/>
                <a:ea typeface="+mn-ea"/>
                <a:cs typeface="+mn-cs"/>
              </a:rPr>
              <a:t>Jongeren met een vluchtverhaal gaan door erg traumatische situaties. Gezien de CLB-medewerker niet de mogelijkheden heeft om zelf traumatherapie aan te bieden, zal hij moeten doorverwijzen voor verdere professionele hulp als dit nodig blijkt. Traumaverwerking is een delicaat proces, waarbij veiligheid, controle en timing van groot belang zijn. </a:t>
            </a:r>
            <a:r>
              <a:rPr lang="nl-BE" sz="1200" b="1" strike="sngStrike" kern="1200">
                <a:solidFill>
                  <a:schemeClr val="tx1"/>
                </a:solidFill>
                <a:effectLst/>
                <a:latin typeface="+mn-lt"/>
                <a:ea typeface="+mn-ea"/>
                <a:cs typeface="+mn-cs"/>
              </a:rPr>
              <a:t>Het wordt ten zeerste afgeraden om zelf het trauma bij leerlingen te verkennen of uit te diepen!</a:t>
            </a:r>
            <a:r>
              <a:rPr lang="nl-BE" sz="1200" strike="sngStrike" kern="1200">
                <a:solidFill>
                  <a:schemeClr val="tx1"/>
                </a:solidFill>
                <a:effectLst/>
                <a:latin typeface="+mn-lt"/>
                <a:ea typeface="+mn-ea"/>
                <a:cs typeface="+mn-cs"/>
              </a:rPr>
              <a:t> Deze verwerking moet gebeuren op het tempo van de leerling en in een veilige omgeving. Doorverwijzing voor traumaverwerking kan alleen gebeuren als de leerling voldoende gestabiliseerd is (zie hoofdstuk trauma). De school kan een gepaste context zijn voor leerlingen met een vluchtverhaal om terug veiligheid en stabiliteit te ervaren (zie </a:t>
            </a:r>
            <a:r>
              <a:rPr lang="nl-BE" sz="1200" strike="sngStrike" kern="1200" err="1">
                <a:solidFill>
                  <a:schemeClr val="tx1"/>
                </a:solidFill>
                <a:effectLst/>
                <a:latin typeface="+mn-lt"/>
                <a:ea typeface="+mn-ea"/>
                <a:cs typeface="+mn-cs"/>
              </a:rPr>
              <a:t>Window</a:t>
            </a:r>
            <a:r>
              <a:rPr lang="nl-BE" sz="1200" strike="sngStrike" kern="1200">
                <a:solidFill>
                  <a:schemeClr val="tx1"/>
                </a:solidFill>
                <a:effectLst/>
                <a:latin typeface="+mn-lt"/>
                <a:ea typeface="+mn-ea"/>
                <a:cs typeface="+mn-cs"/>
              </a:rPr>
              <a:t> of </a:t>
            </a:r>
            <a:r>
              <a:rPr lang="nl-BE" sz="1200" strike="sngStrike" kern="1200" err="1">
                <a:solidFill>
                  <a:schemeClr val="tx1"/>
                </a:solidFill>
                <a:effectLst/>
                <a:latin typeface="+mn-lt"/>
                <a:ea typeface="+mn-ea"/>
                <a:cs typeface="+mn-cs"/>
              </a:rPr>
              <a:t>Tolerance</a:t>
            </a:r>
            <a:r>
              <a:rPr lang="nl-BE" sz="1200" strike="sngStrike" kern="1200">
                <a:solidFill>
                  <a:schemeClr val="tx1"/>
                </a:solidFill>
                <a:effectLst/>
                <a:latin typeface="+mn-lt"/>
                <a:ea typeface="+mn-ea"/>
                <a:cs typeface="+mn-cs"/>
              </a:rPr>
              <a:t>, hoofdstuk trauma). In een CLB-context is het niet mogelijk om traumatherapie op te nemen, dus is het zeer belangrijk dat men het traumaverhaal nog even laat rusten tot de leerling voldoende gestabiliseerd is en doorverwijzing naar professionele hulpverlening aangewezen is. De rol van het CLB en andere eerstelijnshulpverlening ligt in het hier en nu te werken door voornamelijk </a:t>
            </a:r>
            <a:r>
              <a:rPr lang="nl-BE" sz="1200" strike="sngStrike" kern="1200" err="1">
                <a:solidFill>
                  <a:schemeClr val="tx1"/>
                </a:solidFill>
                <a:effectLst/>
                <a:latin typeface="+mn-lt"/>
                <a:ea typeface="+mn-ea"/>
                <a:cs typeface="+mn-cs"/>
              </a:rPr>
              <a:t>psycho</a:t>
            </a:r>
            <a:r>
              <a:rPr lang="nl-BE" sz="1200" strike="sngStrike" kern="1200">
                <a:solidFill>
                  <a:schemeClr val="tx1"/>
                </a:solidFill>
                <a:effectLst/>
                <a:latin typeface="+mn-lt"/>
                <a:ea typeface="+mn-ea"/>
                <a:cs typeface="+mn-cs"/>
              </a:rPr>
              <a:t>-educatie te geven en het versterken en uitbreiden van </a:t>
            </a:r>
            <a:r>
              <a:rPr lang="nl-BE" sz="1200" strike="sngStrike" kern="1200" err="1">
                <a:solidFill>
                  <a:schemeClr val="tx1"/>
                </a:solidFill>
                <a:effectLst/>
                <a:latin typeface="+mn-lt"/>
                <a:ea typeface="+mn-ea"/>
                <a:cs typeface="+mn-cs"/>
              </a:rPr>
              <a:t>copingmechanismen</a:t>
            </a:r>
            <a:r>
              <a:rPr lang="nl-BE" sz="1200" strike="sngStrike" kern="1200">
                <a:solidFill>
                  <a:schemeClr val="tx1"/>
                </a:solidFill>
                <a:effectLst/>
                <a:latin typeface="+mn-lt"/>
                <a:ea typeface="+mn-ea"/>
                <a:cs typeface="+mn-cs"/>
              </a:rPr>
              <a:t> en de veerkracht. </a:t>
            </a:r>
            <a:endParaRPr lang="nl-NL" sz="1200" strike="sngStrike" kern="1200">
              <a:solidFill>
                <a:schemeClr val="tx1"/>
              </a:solidFill>
              <a:effectLst/>
              <a:latin typeface="+mn-lt"/>
              <a:ea typeface="+mn-ea"/>
              <a:cs typeface="+mn-cs"/>
            </a:endParaRPr>
          </a:p>
          <a:p>
            <a:r>
              <a:rPr lang="nl-BE" sz="1200" strike="sngStrike" kern="1200">
                <a:solidFill>
                  <a:schemeClr val="tx1"/>
                </a:solidFill>
                <a:effectLst/>
                <a:latin typeface="+mn-lt"/>
                <a:ea typeface="+mn-ea"/>
                <a:cs typeface="+mn-cs"/>
              </a:rPr>
              <a:t>	Bij asielzoekers verloopt de terugbetaling van psychotherapie via </a:t>
            </a:r>
            <a:r>
              <a:rPr lang="nl-BE" sz="1200" strike="sngStrike" kern="1200" err="1">
                <a:solidFill>
                  <a:schemeClr val="tx1"/>
                </a:solidFill>
                <a:effectLst/>
                <a:latin typeface="+mn-lt"/>
                <a:ea typeface="+mn-ea"/>
                <a:cs typeface="+mn-cs"/>
              </a:rPr>
              <a:t>Fedasil</a:t>
            </a:r>
            <a:r>
              <a:rPr lang="nl-BE" sz="1200" strike="sngStrike" kern="1200">
                <a:solidFill>
                  <a:schemeClr val="tx1"/>
                </a:solidFill>
                <a:effectLst/>
                <a:latin typeface="+mn-lt"/>
                <a:ea typeface="+mn-ea"/>
                <a:cs typeface="+mn-cs"/>
              </a:rPr>
              <a:t> of OCMW (bij LOI). Soms is er een advies nodig (bv. voor een OCMW-raad), dat moet worden voorgelegd alvorens de psychotherapie kan starten.</a:t>
            </a:r>
            <a:endParaRPr lang="nl-NL" sz="1200" strike="sngStrike" kern="1200">
              <a:solidFill>
                <a:schemeClr val="tx1"/>
              </a:solidFill>
              <a:effectLst/>
              <a:latin typeface="+mn-lt"/>
              <a:ea typeface="+mn-ea"/>
              <a:cs typeface="+mn-cs"/>
            </a:endParaRPr>
          </a:p>
          <a:p>
            <a:r>
              <a:rPr lang="nl-BE" sz="1200" strike="sngStrike" kern="1200">
                <a:solidFill>
                  <a:schemeClr val="tx1"/>
                </a:solidFill>
                <a:effectLst/>
                <a:latin typeface="+mn-lt"/>
                <a:ea typeface="+mn-ea"/>
                <a:cs typeface="+mn-cs"/>
              </a:rPr>
              <a:t>	Welke taal spreekt de leerling? Welke taal spreken de ouders? Voor de therapeut is het belangrijk om te weten wat de contacttaal zal zijn. Als de therapeut geen gemeenschappelijke taal vindt, dan kan een tolk een oplossing bieden.</a:t>
            </a:r>
            <a:endParaRPr lang="nl-NL" sz="1200" strike="sngStrike" kern="1200">
              <a:solidFill>
                <a:schemeClr val="tx1"/>
              </a:solidFill>
              <a:effectLst/>
              <a:latin typeface="+mn-lt"/>
              <a:ea typeface="+mn-ea"/>
              <a:cs typeface="+mn-cs"/>
            </a:endParaRPr>
          </a:p>
          <a:p>
            <a:r>
              <a:rPr lang="nl-BE" sz="1200" strike="sngStrike" kern="1200">
                <a:solidFill>
                  <a:schemeClr val="tx1"/>
                </a:solidFill>
                <a:effectLst/>
                <a:latin typeface="+mn-lt"/>
                <a:ea typeface="+mn-ea"/>
                <a:cs typeface="+mn-cs"/>
              </a:rPr>
              <a:t>	Hoe ver staat de procedure van de asielaanvraag? In de behandeling van trauma is een veilige omgeving essentieel. Dit betekent dat de therapie in de meeste gevallen pas kan starten wanneer de leerling en evt. zijn familie hun erkenning gekregen hebben.</a:t>
            </a:r>
            <a:endParaRPr lang="nl-NL" sz="1200" strike="sngStrike"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b="0"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45</a:t>
            </a:fld>
            <a:endParaRPr lang="nl-BE"/>
          </a:p>
        </p:txBody>
      </p:sp>
    </p:spTree>
    <p:extLst>
      <p:ext uri="{BB962C8B-B14F-4D97-AF65-F5344CB8AC3E}">
        <p14:creationId xmlns:p14="http://schemas.microsoft.com/office/powerpoint/2010/main" val="3197841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t>CLB kan de draaischijffunctie op opnemen. </a:t>
            </a:r>
          </a:p>
          <a:p>
            <a:pPr marL="0" marR="0" indent="0" algn="l" defTabSz="914400" rtl="0" eaLnBrk="1" fontAlgn="auto" latinLnBrk="0" hangingPunct="1">
              <a:lnSpc>
                <a:spcPct val="100000"/>
              </a:lnSpc>
              <a:spcBef>
                <a:spcPts val="0"/>
              </a:spcBef>
              <a:spcAft>
                <a:spcPts val="0"/>
              </a:spcAft>
              <a:buClrTx/>
              <a:buSzTx/>
              <a:buFontTx/>
              <a:buNone/>
              <a:tabLst/>
              <a:defRPr/>
            </a:pPr>
            <a:r>
              <a:rPr lang="nl-NL"/>
              <a:t>Dit houdt in dat het CLB naast het zorgen voor de nodige doorverwijzingen, mee de casus opvolgt en afstemt met het netwerk</a:t>
            </a:r>
          </a:p>
          <a:p>
            <a:pPr marL="0" marR="0" indent="0" algn="l" defTabSz="914400" rtl="0" eaLnBrk="1" fontAlgn="auto" latinLnBrk="0" hangingPunct="1">
              <a:lnSpc>
                <a:spcPct val="100000"/>
              </a:lnSpc>
              <a:spcBef>
                <a:spcPts val="0"/>
              </a:spcBef>
              <a:spcAft>
                <a:spcPts val="0"/>
              </a:spcAft>
              <a:buClrTx/>
              <a:buSzTx/>
              <a:buFontTx/>
              <a:buNone/>
              <a:tabLst/>
              <a:defRPr/>
            </a:pPr>
            <a:r>
              <a:rPr lang="nl-NL"/>
              <a:t>Zo blijft het CLB betrokken in kader van de schoolloopbaan van de leerling en betrokken.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a:p>
          <a:p>
            <a:pPr marL="0" marR="0" indent="0" algn="l" defTabSz="914400" rtl="0" eaLnBrk="1" fontAlgn="auto" latinLnBrk="0" hangingPunct="1">
              <a:lnSpc>
                <a:spcPct val="100000"/>
              </a:lnSpc>
              <a:spcBef>
                <a:spcPts val="0"/>
              </a:spcBef>
              <a:spcAft>
                <a:spcPts val="0"/>
              </a:spcAft>
              <a:buClrTx/>
              <a:buSzTx/>
              <a:buFontTx/>
              <a:buNone/>
              <a:tabLst/>
              <a:defRPr/>
            </a:pPr>
            <a:r>
              <a:rPr lang="nl-NL"/>
              <a:t>Op dit moment worden er door de overheid middelen voorzien voor verschillende instanties o.a. CAW, 1 gezin 1 plan, CGG voor die </a:t>
            </a:r>
            <a:r>
              <a:rPr lang="nl-NL" err="1"/>
              <a:t>psycho-sociale</a:t>
            </a:r>
            <a:r>
              <a:rPr lang="nl-NL"/>
              <a:t> hulpverlening.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Vanuit het CLB volgen we dit op zodat er een gerichte doorverwijzing kan gebeuren.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err="1"/>
              <a:t>Psycho-sociale</a:t>
            </a:r>
            <a:r>
              <a:rPr lang="nl-NL" baseline="0"/>
              <a:t> begeleiding </a:t>
            </a:r>
            <a:r>
              <a:rPr lang="nl-BE" baseline="0"/>
              <a:t>is hulpverlening ter ondersteuning van de gevolgen van trauma en/of migratie.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a:t>Dit is dan geen therapie die gericht is op de verwerking van trauma’s maar eerder op “hoe je je leven terug kan opnemen in de dagdagelijkse realiteit?</a:t>
            </a:r>
          </a:p>
          <a:p>
            <a:pPr marL="0" marR="0" indent="0" algn="l" defTabSz="914400" rtl="0" eaLnBrk="1" fontAlgn="auto" latinLnBrk="0" hangingPunct="1">
              <a:lnSpc>
                <a:spcPct val="100000"/>
              </a:lnSpc>
              <a:spcBef>
                <a:spcPts val="0"/>
              </a:spcBef>
              <a:spcAft>
                <a:spcPts val="0"/>
              </a:spcAft>
              <a:buClrTx/>
              <a:buSzTx/>
              <a:buFontTx/>
              <a:buNone/>
              <a:tabLst/>
              <a:defRPr/>
            </a:pPr>
            <a:endParaRPr lang="nl-NL"/>
          </a:p>
          <a:p>
            <a:pPr marL="0" marR="0" indent="0" algn="l" defTabSz="914400" rtl="0" eaLnBrk="1" fontAlgn="auto" latinLnBrk="0" hangingPunct="1">
              <a:lnSpc>
                <a:spcPct val="100000"/>
              </a:lnSpc>
              <a:spcBef>
                <a:spcPts val="0"/>
              </a:spcBef>
              <a:spcAft>
                <a:spcPts val="0"/>
              </a:spcAft>
              <a:buClrTx/>
              <a:buSzTx/>
              <a:buFontTx/>
              <a:buNone/>
              <a:tabLst/>
              <a:defRPr/>
            </a:pPr>
            <a:endParaRPr lang="nl-NL"/>
          </a:p>
          <a:p>
            <a:pPr marL="0" marR="0" indent="0" algn="l" defTabSz="914400" rtl="0" eaLnBrk="1" fontAlgn="auto" latinLnBrk="0" hangingPunct="1">
              <a:lnSpc>
                <a:spcPct val="100000"/>
              </a:lnSpc>
              <a:spcBef>
                <a:spcPts val="0"/>
              </a:spcBef>
              <a:spcAft>
                <a:spcPts val="0"/>
              </a:spcAft>
              <a:buClrTx/>
              <a:buSzTx/>
              <a:buFontTx/>
              <a:buNone/>
              <a:tabLst/>
              <a:defRPr/>
            </a:pPr>
            <a:r>
              <a:rPr lang="nl-NL"/>
              <a:t>Migreren en vluchten blijft een complex gegeven. De antwoorden op de vragen zijn niet altijd eenvoudig. </a:t>
            </a:r>
          </a:p>
          <a:p>
            <a:pPr marL="0" marR="0" indent="0" algn="l" defTabSz="914400" rtl="0" eaLnBrk="1" fontAlgn="auto" latinLnBrk="0" hangingPunct="1">
              <a:lnSpc>
                <a:spcPct val="100000"/>
              </a:lnSpc>
              <a:spcBef>
                <a:spcPts val="0"/>
              </a:spcBef>
              <a:spcAft>
                <a:spcPts val="0"/>
              </a:spcAft>
              <a:buClrTx/>
              <a:buSzTx/>
              <a:buFontTx/>
              <a:buNone/>
              <a:tabLst/>
              <a:defRPr/>
            </a:pPr>
            <a:r>
              <a:rPr lang="nl-NL"/>
              <a:t>Ook het CLB kan beroep doen op consultfuncties van andere diensten om in overleg te gaan.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46</a:t>
            </a:fld>
            <a:endParaRPr lang="nl-BE"/>
          </a:p>
        </p:txBody>
      </p:sp>
    </p:spTree>
    <p:extLst>
      <p:ext uri="{BB962C8B-B14F-4D97-AF65-F5344CB8AC3E}">
        <p14:creationId xmlns:p14="http://schemas.microsoft.com/office/powerpoint/2010/main" val="1893639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t>Deze grafiek geeft de situering van de rol van de school bij trauma aan binnen</a:t>
            </a:r>
            <a:r>
              <a:rPr lang="nl-BE" baseline="0"/>
              <a:t> het zorgcontinuüm.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1" baseline="0"/>
              <a:t>BINNEN DE BASIS EN VERHOOGDE ZORG</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Het inzetten op veiligheid en stabiliteit is een taak van de school binnen de basis en verhoogde zorg,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ondersteund door de consultatieve leerlingenbegeleiding van het CLB. </a:t>
            </a:r>
            <a:endParaRPr lang="nl-BE"/>
          </a:p>
          <a:p>
            <a:endParaRPr lang="nl-BE"/>
          </a:p>
          <a:p>
            <a:r>
              <a:rPr lang="nl-BE" b="1"/>
              <a:t>BINNEN UITBEREIDING VAN ZORG</a:t>
            </a:r>
          </a:p>
          <a:p>
            <a:r>
              <a:rPr lang="nl-BE"/>
              <a:t>Binnen uitbereiding van zorg kan het CLB mee de zorgvraag verder uitdiepen en verkennen waarbij samen met de school naar het gezin en het Netwerk gekeken wordt. </a:t>
            </a:r>
          </a:p>
          <a:p>
            <a:endParaRPr lang="nl-BE"/>
          </a:p>
          <a:p>
            <a:r>
              <a:rPr lang="nl-BE"/>
              <a:t>GEZIEN de complexiteit van trauma raden we aan om zo lang mogelijk te wachten om over te gaan naar een Individueel aangepast curriculum. Differentiatie in leerstof kan nodig zijn. Maar zoals eerder aangegeven moeten er voldoende kansen gegeven worden op herstel </a:t>
            </a:r>
            <a:r>
              <a:rPr lang="nl-BE" err="1"/>
              <a:t>ipv</a:t>
            </a:r>
            <a:r>
              <a:rPr lang="nl-BE"/>
              <a:t> te besluiten dat het gemeenschappelijk curriculum niet gevolgd kan worden. Bij herstel zien we dat leerlingen ook leersprongen kunnen maken. </a:t>
            </a:r>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47</a:t>
            </a:fld>
            <a:endParaRPr lang="nl-BE"/>
          </a:p>
        </p:txBody>
      </p:sp>
    </p:spTree>
    <p:extLst>
      <p:ext uri="{BB962C8B-B14F-4D97-AF65-F5344CB8AC3E}">
        <p14:creationId xmlns:p14="http://schemas.microsoft.com/office/powerpoint/2010/main" val="1993066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TIP: thema oorlog aanwezig stellen in de klas. Kinderen/jongeren kunnen </a:t>
            </a:r>
            <a:r>
              <a:rPr lang="nl-BE" sz="1200" kern="1200" err="1">
                <a:solidFill>
                  <a:schemeClr val="tx1"/>
                </a:solidFill>
                <a:effectLst/>
                <a:latin typeface="+mn-lt"/>
                <a:ea typeface="+mn-ea"/>
                <a:cs typeface="+mn-cs"/>
              </a:rPr>
              <a:t>krantenartikels</a:t>
            </a:r>
            <a:r>
              <a:rPr lang="nl-BE" sz="1200" kern="1200">
                <a:solidFill>
                  <a:schemeClr val="tx1"/>
                </a:solidFill>
                <a:effectLst/>
                <a:latin typeface="+mn-lt"/>
                <a:ea typeface="+mn-ea"/>
                <a:cs typeface="+mn-cs"/>
              </a:rPr>
              <a:t>, tekeningen enz. meebrengen. Er wordt een muur voor voorzien. Er kunnen</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Weet dat elk gezin op de vlucht een eigen manier heeft om </a:t>
            </a:r>
            <a:r>
              <a:rPr lang="nl-BE" sz="1200" kern="1200" err="1">
                <a:solidFill>
                  <a:schemeClr val="tx1"/>
                </a:solidFill>
                <a:effectLst/>
                <a:latin typeface="+mn-lt"/>
                <a:ea typeface="+mn-ea"/>
                <a:cs typeface="+mn-cs"/>
              </a:rPr>
              <a:t>om</a:t>
            </a:r>
            <a:r>
              <a:rPr lang="nl-BE" sz="1200" kern="1200">
                <a:solidFill>
                  <a:schemeClr val="tx1"/>
                </a:solidFill>
                <a:effectLst/>
                <a:latin typeface="+mn-lt"/>
                <a:ea typeface="+mn-ea"/>
                <a:cs typeface="+mn-cs"/>
              </a:rPr>
              <a:t> te gaan met het trauma. Sommige gezinnen praten heel de tijd over de oorlog, andere gezinnen gematigd en nog andere gezinnen helemaal niet. Bij zo’n overweldigende traumatische gebeurtenissen is er geen “beste” manier om </a:t>
            </a:r>
            <a:r>
              <a:rPr lang="nl-BE" sz="1200" kern="1200" err="1">
                <a:solidFill>
                  <a:schemeClr val="tx1"/>
                </a:solidFill>
                <a:effectLst/>
                <a:latin typeface="+mn-lt"/>
                <a:ea typeface="+mn-ea"/>
                <a:cs typeface="+mn-cs"/>
              </a:rPr>
              <a:t>om</a:t>
            </a:r>
            <a:r>
              <a:rPr lang="nl-BE" sz="1200" kern="1200">
                <a:solidFill>
                  <a:schemeClr val="tx1"/>
                </a:solidFill>
                <a:effectLst/>
                <a:latin typeface="+mn-lt"/>
                <a:ea typeface="+mn-ea"/>
                <a:cs typeface="+mn-cs"/>
              </a:rPr>
              <a:t> te gaan met trauma. Het is belangrijk om de wijze waarop het gezin omgaat met het trauma te respecteren. Zoals we al eerder zeiden, geldt de regel bij complex trauma niet: erover praten laat tot verwerking komen…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Weet dat de leerling wel in conflict kan komen wanneer er bv. in de klas wel gepraat wordt over de oorlog maar in het gezin niet. Bij oudercontacten kan het daarom belangrijk zijn om aan ouders aan te geven hoe jullie met de verhalen omgaan in de klas. </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48</a:t>
            </a:fld>
            <a:endParaRPr lang="nl-BE"/>
          </a:p>
        </p:txBody>
      </p:sp>
    </p:spTree>
    <p:extLst>
      <p:ext uri="{BB962C8B-B14F-4D97-AF65-F5344CB8AC3E}">
        <p14:creationId xmlns:p14="http://schemas.microsoft.com/office/powerpoint/2010/main" val="1973133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Thema taal: besef dat taal deel uitmaakt van je identiteit. We hebben hier in België in het verleden ook een taalstrijd meegemaakt. Voor vluchtelingen is het op dit moment misschien nog meer belangrijk om de Oekraïense taal te kunnen spreken.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Onderzoek heeft uitgewezen dat goed integratie betekent dat een deel van de identiteit en cultuur bewaard blijft en een ander deel zich aanpast aan de normen en verwachtingen van de verwelkomende maatschappij.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Vanuit studies naar anderstalige en meertalige blijkt dat als de moedertaal een plaats kan krijgen in de klas, leerlingen beter tot het leren van de taal komen. Deze moedertaal dient dan als kapstok om verdere taalvaardigheid op te bouwen. Ook dit een plaats geven in de klas, kan helpend zijn om leerlingen hun identiteit te laten behouden en terug te wortelen in een nieuwe context en cultuur. </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49</a:t>
            </a:fld>
            <a:endParaRPr lang="nl-BE"/>
          </a:p>
        </p:txBody>
      </p:sp>
    </p:spTree>
    <p:extLst>
      <p:ext uri="{BB962C8B-B14F-4D97-AF65-F5344CB8AC3E}">
        <p14:creationId xmlns:p14="http://schemas.microsoft.com/office/powerpoint/2010/main" val="106579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werkmap “trauma- en cultuursensitief werken op school” is een poging om een praktische gids uit te schrijven voor scholen en CLB-medewerkers. </a:t>
            </a:r>
          </a:p>
          <a:p>
            <a:endParaRPr lang="nl-NL"/>
          </a:p>
          <a:p>
            <a:r>
              <a:rPr lang="nl-NL"/>
              <a:t>Deze werkmap wilt ertoe bijdragen om de aanpak op school, binnen de basiszorg en de verhoogde zorg, af te stemmen op de leerling met een vluchtverhaal. </a:t>
            </a:r>
          </a:p>
          <a:p>
            <a:r>
              <a:rPr lang="nl-NL"/>
              <a:t>Deze handvaten zijn er op gericht om deze leerlingen de kans te geven hun veerkracht te vergroten. </a:t>
            </a:r>
          </a:p>
          <a:p>
            <a:endParaRPr lang="nl-NL"/>
          </a:p>
        </p:txBody>
      </p:sp>
      <p:sp>
        <p:nvSpPr>
          <p:cNvPr id="4" name="Tijdelijke aanduiding voor dianummer 3"/>
          <p:cNvSpPr>
            <a:spLocks noGrp="1"/>
          </p:cNvSpPr>
          <p:nvPr>
            <p:ph type="sldNum" sz="quarter" idx="5"/>
          </p:nvPr>
        </p:nvSpPr>
        <p:spPr/>
        <p:txBody>
          <a:bodyPr/>
          <a:lstStyle/>
          <a:p>
            <a:fld id="{67A5ADE4-6064-4EF9-841E-8EED3CD16504}" type="slidenum">
              <a:rPr lang="nl-BE" smtClean="0"/>
              <a:t>5</a:t>
            </a:fld>
            <a:endParaRPr lang="nl-BE"/>
          </a:p>
        </p:txBody>
      </p:sp>
    </p:spTree>
    <p:extLst>
      <p:ext uri="{BB962C8B-B14F-4D97-AF65-F5344CB8AC3E}">
        <p14:creationId xmlns:p14="http://schemas.microsoft.com/office/powerpoint/2010/main" val="2818476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50</a:t>
            </a:fld>
            <a:endParaRPr lang="nl-BE"/>
          </a:p>
        </p:txBody>
      </p:sp>
    </p:spTree>
    <p:extLst>
      <p:ext uri="{BB962C8B-B14F-4D97-AF65-F5344CB8AC3E}">
        <p14:creationId xmlns:p14="http://schemas.microsoft.com/office/powerpoint/2010/main" val="1812618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51</a:t>
            </a:fld>
            <a:endParaRPr lang="nl-BE">
              <a:solidFill>
                <a:prstClr val="black"/>
              </a:solidFill>
            </a:endParaRPr>
          </a:p>
        </p:txBody>
      </p:sp>
    </p:spTree>
    <p:extLst>
      <p:ext uri="{BB962C8B-B14F-4D97-AF65-F5344CB8AC3E}">
        <p14:creationId xmlns:p14="http://schemas.microsoft.com/office/powerpoint/2010/main" val="3994088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52</a:t>
            </a:fld>
            <a:endParaRPr lang="nl-BE"/>
          </a:p>
        </p:txBody>
      </p:sp>
    </p:spTree>
    <p:extLst>
      <p:ext uri="{BB962C8B-B14F-4D97-AF65-F5344CB8AC3E}">
        <p14:creationId xmlns:p14="http://schemas.microsoft.com/office/powerpoint/2010/main" val="2618346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zie je een overzicht van de fiches uit de werkmap. De werkmap wordt deels toegelicht in filmpje 4. </a:t>
            </a:r>
          </a:p>
          <a:p>
            <a:r>
              <a:rPr lang="nl-NL"/>
              <a:t>Op deze wijze kan deze toelichting een uitnodiging zijn om de fiches verder te bekijken. Ze worden ook per mail bezorgd samen met de filmpjes.</a:t>
            </a:r>
          </a:p>
          <a:p>
            <a:endParaRPr lang="nl-NL"/>
          </a:p>
          <a:p>
            <a:r>
              <a:rPr lang="nl-NL"/>
              <a:t>De map bestaat uit 10 fiches. De laatste 3 gaan over een </a:t>
            </a:r>
            <a:r>
              <a:rPr lang="nl-NL" err="1"/>
              <a:t>cultuursensitieve</a:t>
            </a:r>
            <a:r>
              <a:rPr lang="nl-NL"/>
              <a:t> aanpak. Omdat deze uiteenzetting eerder op een gericht is naar het thema trauma, gaan we hier niet op in. </a:t>
            </a:r>
          </a:p>
          <a:p>
            <a:r>
              <a:rPr lang="nl-NL"/>
              <a:t>Waarschijnlijk wordt er nog een vervolg voorzien om het cultuursensitief werken op school te belichten. </a:t>
            </a:r>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6</a:t>
            </a:fld>
            <a:endParaRPr lang="nl-BE"/>
          </a:p>
        </p:txBody>
      </p:sp>
    </p:spTree>
    <p:extLst>
      <p:ext uri="{BB962C8B-B14F-4D97-AF65-F5344CB8AC3E}">
        <p14:creationId xmlns:p14="http://schemas.microsoft.com/office/powerpoint/2010/main" val="350649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Een gebeurtenis is traumatisch wanneer die groots, plots en overweldigend is en wanneer die </a:t>
            </a:r>
            <a:r>
              <a:rPr lang="nl-BE" sz="1200" b="1" kern="1200">
                <a:solidFill>
                  <a:schemeClr val="tx1"/>
                </a:solidFill>
                <a:effectLst/>
                <a:latin typeface="+mn-lt"/>
                <a:ea typeface="+mn-ea"/>
                <a:cs typeface="+mn-cs"/>
              </a:rPr>
              <a:t>gevaar</a:t>
            </a:r>
            <a:r>
              <a:rPr lang="nl-BE" sz="1200" kern="1200">
                <a:solidFill>
                  <a:schemeClr val="tx1"/>
                </a:solidFill>
                <a:effectLst/>
                <a:latin typeface="+mn-lt"/>
                <a:ea typeface="+mn-ea"/>
                <a:cs typeface="+mn-cs"/>
              </a:rPr>
              <a:t> meebrengt voor het kind. Een gevaarlijke gebeurtenis betekent niet enkel dat er gevaar is voor het </a:t>
            </a:r>
            <a:r>
              <a:rPr lang="nl-BE" sz="1200" b="1" kern="1200">
                <a:solidFill>
                  <a:schemeClr val="tx1"/>
                </a:solidFill>
                <a:effectLst/>
                <a:latin typeface="+mn-lt"/>
                <a:ea typeface="+mn-ea"/>
                <a:cs typeface="+mn-cs"/>
              </a:rPr>
              <a:t>leven</a:t>
            </a:r>
            <a:r>
              <a:rPr lang="nl-BE" sz="1200" kern="1200">
                <a:solidFill>
                  <a:schemeClr val="tx1"/>
                </a:solidFill>
                <a:effectLst/>
                <a:latin typeface="+mn-lt"/>
                <a:ea typeface="+mn-ea"/>
                <a:cs typeface="+mn-cs"/>
              </a:rPr>
              <a:t> van het kind, maar het kan ook gevaar voor de </a:t>
            </a:r>
            <a:r>
              <a:rPr lang="nl-BE" sz="1200" b="1" kern="1200">
                <a:solidFill>
                  <a:schemeClr val="tx1"/>
                </a:solidFill>
                <a:effectLst/>
                <a:latin typeface="+mn-lt"/>
                <a:ea typeface="+mn-ea"/>
                <a:cs typeface="+mn-cs"/>
              </a:rPr>
              <a:t>psychische integriteit</a:t>
            </a:r>
            <a:r>
              <a:rPr lang="nl-BE" sz="1200" kern="1200">
                <a:solidFill>
                  <a:schemeClr val="tx1"/>
                </a:solidFill>
                <a:effectLst/>
                <a:latin typeface="+mn-lt"/>
                <a:ea typeface="+mn-ea"/>
                <a:cs typeface="+mn-cs"/>
              </a:rPr>
              <a:t> (i.e. zelfbeeld) met zich meebrengen. Individueel trauma wordt dus veroorzaakt door een gebeurtenis, een reeks gebeurtenissen of een aantal omstandigheden die door een individu mentaal of fysiek als schadelijk of bedreigend wordt ervaren en die het psychisch apparaat niet kan verwerken (De Jong &amp; De Jong, 2016; Vliegen, Tang &amp; Meurs, 2017). Of kinderen een gebeurtenis als bedreigend of stressvol ervaren, hangt af van de persoonlijke kenmerken van het kind en van zijn ontwikkelingsniveau (Rossen &amp; </a:t>
            </a:r>
            <a:r>
              <a:rPr lang="nl-BE" sz="1200" kern="1200" err="1">
                <a:solidFill>
                  <a:schemeClr val="tx1"/>
                </a:solidFill>
                <a:effectLst/>
                <a:latin typeface="+mn-lt"/>
                <a:ea typeface="+mn-ea"/>
                <a:cs typeface="+mn-cs"/>
              </a:rPr>
              <a:t>Hull</a:t>
            </a:r>
            <a:r>
              <a:rPr lang="nl-BE" sz="1200" kern="1200">
                <a:solidFill>
                  <a:schemeClr val="tx1"/>
                </a:solidFill>
                <a:effectLst/>
                <a:latin typeface="+mn-lt"/>
                <a:ea typeface="+mn-ea"/>
                <a:cs typeface="+mn-cs"/>
              </a:rPr>
              <a:t>, 2013).</a:t>
            </a:r>
          </a:p>
          <a:p>
            <a:r>
              <a:rPr lang="nl-BE" sz="1200" kern="1200">
                <a:solidFill>
                  <a:schemeClr val="tx1"/>
                </a:solidFill>
                <a:effectLst/>
                <a:latin typeface="+mn-lt"/>
                <a:ea typeface="+mn-ea"/>
                <a:cs typeface="+mn-cs"/>
              </a:rPr>
              <a:t>Op het moment van de gebeurtenis reageert het kind met heel grote </a:t>
            </a:r>
            <a:r>
              <a:rPr lang="nl-BE" sz="1200" b="1" kern="1200">
                <a:solidFill>
                  <a:schemeClr val="tx1"/>
                </a:solidFill>
                <a:effectLst/>
                <a:latin typeface="+mn-lt"/>
                <a:ea typeface="+mn-ea"/>
                <a:cs typeface="+mn-cs"/>
              </a:rPr>
              <a:t>angst</a:t>
            </a:r>
            <a:r>
              <a:rPr lang="nl-BE" sz="1200" kern="1200">
                <a:solidFill>
                  <a:schemeClr val="tx1"/>
                </a:solidFill>
                <a:effectLst/>
                <a:latin typeface="+mn-lt"/>
                <a:ea typeface="+mn-ea"/>
                <a:cs typeface="+mn-cs"/>
              </a:rPr>
              <a:t> (doodsangst), </a:t>
            </a:r>
            <a:r>
              <a:rPr lang="nl-BE" sz="1200" b="1" kern="1200">
                <a:solidFill>
                  <a:schemeClr val="tx1"/>
                </a:solidFill>
                <a:effectLst/>
                <a:latin typeface="+mn-lt"/>
                <a:ea typeface="+mn-ea"/>
                <a:cs typeface="+mn-cs"/>
              </a:rPr>
              <a:t>machteloosheid</a:t>
            </a:r>
            <a:r>
              <a:rPr lang="nl-BE" sz="1200" kern="1200">
                <a:solidFill>
                  <a:schemeClr val="tx1"/>
                </a:solidFill>
                <a:effectLst/>
                <a:latin typeface="+mn-lt"/>
                <a:ea typeface="+mn-ea"/>
                <a:cs typeface="+mn-cs"/>
              </a:rPr>
              <a:t> en/of </a:t>
            </a:r>
            <a:r>
              <a:rPr lang="nl-BE" sz="1200" b="1" kern="1200">
                <a:solidFill>
                  <a:schemeClr val="tx1"/>
                </a:solidFill>
                <a:effectLst/>
                <a:latin typeface="+mn-lt"/>
                <a:ea typeface="+mn-ea"/>
                <a:cs typeface="+mn-cs"/>
              </a:rPr>
              <a:t>hulpeloosheid</a:t>
            </a:r>
            <a:r>
              <a:rPr lang="nl-BE" sz="1200" kern="1200">
                <a:solidFill>
                  <a:schemeClr val="tx1"/>
                </a:solidFill>
                <a:effectLst/>
                <a:latin typeface="+mn-lt"/>
                <a:ea typeface="+mn-ea"/>
                <a:cs typeface="+mn-cs"/>
              </a:rPr>
              <a:t>. Bij kinderen leiden de traumatische gebeurtenissen nadien vaak tot negatieve gevoelens zoals </a:t>
            </a:r>
            <a:r>
              <a:rPr lang="nl-BE" sz="1200" b="1" kern="1200">
                <a:solidFill>
                  <a:schemeClr val="tx1"/>
                </a:solidFill>
                <a:effectLst/>
                <a:latin typeface="+mn-lt"/>
                <a:ea typeface="+mn-ea"/>
                <a:cs typeface="+mn-cs"/>
              </a:rPr>
              <a:t>schaamte</a:t>
            </a:r>
            <a:r>
              <a:rPr lang="nl-BE" sz="1200" kern="1200">
                <a:solidFill>
                  <a:schemeClr val="tx1"/>
                </a:solidFill>
                <a:effectLst/>
                <a:latin typeface="+mn-lt"/>
                <a:ea typeface="+mn-ea"/>
                <a:cs typeface="+mn-cs"/>
              </a:rPr>
              <a:t> en </a:t>
            </a:r>
            <a:r>
              <a:rPr lang="nl-BE" sz="1200" b="1" kern="1200">
                <a:solidFill>
                  <a:schemeClr val="tx1"/>
                </a:solidFill>
                <a:effectLst/>
                <a:latin typeface="+mn-lt"/>
                <a:ea typeface="+mn-ea"/>
                <a:cs typeface="+mn-cs"/>
              </a:rPr>
              <a:t>schuld</a:t>
            </a:r>
            <a:r>
              <a:rPr lang="nl-BE" sz="1200" kern="1200">
                <a:solidFill>
                  <a:schemeClr val="tx1"/>
                </a:solidFill>
                <a:effectLst/>
                <a:latin typeface="+mn-lt"/>
                <a:ea typeface="+mn-ea"/>
                <a:cs typeface="+mn-cs"/>
              </a:rPr>
              <a:t> (Rossen &amp; </a:t>
            </a:r>
            <a:r>
              <a:rPr lang="nl-BE" sz="1200" kern="1200" err="1">
                <a:solidFill>
                  <a:schemeClr val="tx1"/>
                </a:solidFill>
                <a:effectLst/>
                <a:latin typeface="+mn-lt"/>
                <a:ea typeface="+mn-ea"/>
                <a:cs typeface="+mn-cs"/>
              </a:rPr>
              <a:t>Hull</a:t>
            </a:r>
            <a:r>
              <a:rPr lang="nl-BE" sz="1200" kern="1200">
                <a:solidFill>
                  <a:schemeClr val="tx1"/>
                </a:solidFill>
                <a:effectLst/>
                <a:latin typeface="+mn-lt"/>
                <a:ea typeface="+mn-ea"/>
                <a:cs typeface="+mn-cs"/>
              </a:rPr>
              <a:t>, 2013). Ook het zien van angst en machteloosheid bij een plaatsvervangende ander (bv. ouders) kan voor een kind traumatiserend zijn. Dit betekent dat traumatische ervaringen van één gezinslid kunnen doorwerken in het gezin als geheel en dat kinderen secundair getroffen kunnen worden door de trauma’s van hun ouders of door de uit traumatisering voortvloeiende pedagogische onmacht van hun ouders (zie </a:t>
            </a:r>
            <a:r>
              <a:rPr lang="nl-BE" sz="1200" kern="1200" err="1">
                <a:solidFill>
                  <a:schemeClr val="tx1"/>
                </a:solidFill>
                <a:effectLst/>
                <a:latin typeface="+mn-lt"/>
                <a:ea typeface="+mn-ea"/>
                <a:cs typeface="+mn-cs"/>
              </a:rPr>
              <a:t>transgenerationeel</a:t>
            </a:r>
            <a:r>
              <a:rPr lang="nl-BE" sz="1200" kern="1200">
                <a:solidFill>
                  <a:schemeClr val="tx1"/>
                </a:solidFill>
                <a:effectLst/>
                <a:latin typeface="+mn-lt"/>
                <a:ea typeface="+mn-ea"/>
                <a:cs typeface="+mn-cs"/>
              </a:rPr>
              <a:t> trauma). Het is ook mogelijk dat een kind de traumatische ervaring niet meegemaakt heeft maar dat het kind reproduceert wat zijn ouders als narratief gegeven hebben (Zuidema, 2017).</a:t>
            </a:r>
          </a:p>
          <a:p>
            <a:r>
              <a:rPr lang="nl-BE" sz="1200" kern="1200">
                <a:solidFill>
                  <a:schemeClr val="tx1"/>
                </a:solidFill>
                <a:effectLst/>
                <a:latin typeface="+mn-lt"/>
                <a:ea typeface="+mn-ea"/>
                <a:cs typeface="+mn-cs"/>
              </a:rPr>
              <a:t>Tijdens de traumatische gebeurtenis reageert het kind op </a:t>
            </a:r>
            <a:r>
              <a:rPr lang="nl-BE" sz="1200" b="1" kern="1200">
                <a:solidFill>
                  <a:schemeClr val="tx1"/>
                </a:solidFill>
                <a:effectLst/>
                <a:latin typeface="+mn-lt"/>
                <a:ea typeface="+mn-ea"/>
                <a:cs typeface="+mn-cs"/>
              </a:rPr>
              <a:t>automatische piloot</a:t>
            </a:r>
            <a:r>
              <a:rPr lang="nl-BE" sz="1200" i="1" kern="1200">
                <a:solidFill>
                  <a:schemeClr val="tx1"/>
                </a:solidFill>
                <a:effectLst/>
                <a:latin typeface="+mn-lt"/>
                <a:ea typeface="+mn-ea"/>
                <a:cs typeface="+mn-cs"/>
              </a:rPr>
              <a:t>.</a:t>
            </a:r>
            <a:r>
              <a:rPr lang="nl-BE" sz="1200" kern="1200">
                <a:solidFill>
                  <a:schemeClr val="tx1"/>
                </a:solidFill>
                <a:effectLst/>
                <a:latin typeface="+mn-lt"/>
                <a:ea typeface="+mn-ea"/>
                <a:cs typeface="+mn-cs"/>
              </a:rPr>
              <a:t> Dat wil zeggen dat het kind niet bewust handelt, maar doelgericht in functie van overleven. Op dat moment worden zijn gevoelens gedissocieerd. Het is een spontane reflex van het brein en het lichaam van kinderen om op het moment van een traumatische gebeurtenis niet te voelen, omdat de emoties en de gedachten op dat moment erg overweldigend zijn (</a:t>
            </a:r>
            <a:r>
              <a:rPr lang="nl-BE" sz="1200" kern="1200" err="1">
                <a:solidFill>
                  <a:schemeClr val="tx1"/>
                </a:solidFill>
                <a:effectLst/>
                <a:latin typeface="+mn-lt"/>
                <a:ea typeface="+mn-ea"/>
                <a:cs typeface="+mn-cs"/>
              </a:rPr>
              <a:t>Blaustein</a:t>
            </a:r>
            <a:r>
              <a:rPr lang="nl-BE" sz="1200" kern="1200">
                <a:solidFill>
                  <a:schemeClr val="tx1"/>
                </a:solidFill>
                <a:effectLst/>
                <a:latin typeface="+mn-lt"/>
                <a:ea typeface="+mn-ea"/>
                <a:cs typeface="+mn-cs"/>
              </a:rPr>
              <a:t> &amp; </a:t>
            </a:r>
            <a:r>
              <a:rPr lang="nl-BE" sz="1200" kern="1200" err="1">
                <a:solidFill>
                  <a:schemeClr val="tx1"/>
                </a:solidFill>
                <a:effectLst/>
                <a:latin typeface="+mn-lt"/>
                <a:ea typeface="+mn-ea"/>
                <a:cs typeface="+mn-cs"/>
              </a:rPr>
              <a:t>Kinniburgh</a:t>
            </a:r>
            <a:r>
              <a:rPr lang="nl-BE" sz="1200" kern="1200">
                <a:solidFill>
                  <a:schemeClr val="tx1"/>
                </a:solidFill>
                <a:effectLst/>
                <a:latin typeface="+mn-lt"/>
                <a:ea typeface="+mn-ea"/>
                <a:cs typeface="+mn-cs"/>
              </a:rPr>
              <a:t>, 2015). </a:t>
            </a: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7</a:t>
            </a:fld>
            <a:endParaRPr lang="nl-BE"/>
          </a:p>
        </p:txBody>
      </p:sp>
    </p:spTree>
    <p:extLst>
      <p:ext uri="{BB962C8B-B14F-4D97-AF65-F5344CB8AC3E}">
        <p14:creationId xmlns:p14="http://schemas.microsoft.com/office/powerpoint/2010/main" val="26051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Een gebeurtenis is traumatisch wanneer die groots, plots en overweldigend is en wanneer die </a:t>
            </a:r>
            <a:r>
              <a:rPr lang="nl-BE" sz="1200" b="1" kern="1200">
                <a:solidFill>
                  <a:schemeClr val="tx1"/>
                </a:solidFill>
                <a:effectLst/>
                <a:latin typeface="+mn-lt"/>
                <a:ea typeface="+mn-ea"/>
                <a:cs typeface="+mn-cs"/>
              </a:rPr>
              <a:t>gevaar</a:t>
            </a:r>
            <a:r>
              <a:rPr lang="nl-BE" sz="1200" kern="1200">
                <a:solidFill>
                  <a:schemeClr val="tx1"/>
                </a:solidFill>
                <a:effectLst/>
                <a:latin typeface="+mn-lt"/>
                <a:ea typeface="+mn-ea"/>
                <a:cs typeface="+mn-cs"/>
              </a:rPr>
              <a:t> meebrengt voor het kind. Een gevaarlijke gebeurtenis betekent niet enkel dat er gevaar is voor het </a:t>
            </a:r>
            <a:r>
              <a:rPr lang="nl-BE" sz="1200" b="1" kern="1200">
                <a:solidFill>
                  <a:schemeClr val="tx1"/>
                </a:solidFill>
                <a:effectLst/>
                <a:latin typeface="+mn-lt"/>
                <a:ea typeface="+mn-ea"/>
                <a:cs typeface="+mn-cs"/>
              </a:rPr>
              <a:t>leven</a:t>
            </a:r>
            <a:r>
              <a:rPr lang="nl-BE" sz="1200" kern="1200">
                <a:solidFill>
                  <a:schemeClr val="tx1"/>
                </a:solidFill>
                <a:effectLst/>
                <a:latin typeface="+mn-lt"/>
                <a:ea typeface="+mn-ea"/>
                <a:cs typeface="+mn-cs"/>
              </a:rPr>
              <a:t> van het kind, maar het kan ook gevaar voor de </a:t>
            </a:r>
            <a:r>
              <a:rPr lang="nl-BE" sz="1200" b="1" kern="1200">
                <a:solidFill>
                  <a:schemeClr val="tx1"/>
                </a:solidFill>
                <a:effectLst/>
                <a:latin typeface="+mn-lt"/>
                <a:ea typeface="+mn-ea"/>
                <a:cs typeface="+mn-cs"/>
              </a:rPr>
              <a:t>psychische integriteit</a:t>
            </a:r>
            <a:r>
              <a:rPr lang="nl-BE" sz="1200" kern="1200">
                <a:solidFill>
                  <a:schemeClr val="tx1"/>
                </a:solidFill>
                <a:effectLst/>
                <a:latin typeface="+mn-lt"/>
                <a:ea typeface="+mn-ea"/>
                <a:cs typeface="+mn-cs"/>
              </a:rPr>
              <a:t> (i.e. zelfbeeld) met zich meebrengen. Individueel trauma wordt dus veroorzaakt door een gebeurtenis, een reeks gebeurtenissen of een aantal omstandigheden die door een individu mentaal of fysiek als schadelijk of bedreigend wordt ervaren en die het psychisch apparaat niet kan verwerken (De Jong &amp; De Jong, 2016; Vliegen, Tang &amp; Meurs, 2017). Of kinderen een gebeurtenis als bedreigend of stressvol ervaren, hangt af van de persoonlijke kenmerken van het kind en van zijn ontwikkelingsniveau (Rossen &amp; </a:t>
            </a:r>
            <a:r>
              <a:rPr lang="nl-BE" sz="1200" kern="1200" err="1">
                <a:solidFill>
                  <a:schemeClr val="tx1"/>
                </a:solidFill>
                <a:effectLst/>
                <a:latin typeface="+mn-lt"/>
                <a:ea typeface="+mn-ea"/>
                <a:cs typeface="+mn-cs"/>
              </a:rPr>
              <a:t>Hull</a:t>
            </a:r>
            <a:r>
              <a:rPr lang="nl-BE" sz="1200" kern="1200">
                <a:solidFill>
                  <a:schemeClr val="tx1"/>
                </a:solidFill>
                <a:effectLst/>
                <a:latin typeface="+mn-lt"/>
                <a:ea typeface="+mn-ea"/>
                <a:cs typeface="+mn-cs"/>
              </a:rPr>
              <a:t>, 2013).</a:t>
            </a:r>
          </a:p>
          <a:p>
            <a:r>
              <a:rPr lang="nl-BE" sz="1200" kern="1200">
                <a:solidFill>
                  <a:schemeClr val="tx1"/>
                </a:solidFill>
                <a:effectLst/>
                <a:latin typeface="+mn-lt"/>
                <a:ea typeface="+mn-ea"/>
                <a:cs typeface="+mn-cs"/>
              </a:rPr>
              <a:t>Op het moment van de gebeurtenis reageert het kind met heel grote </a:t>
            </a:r>
            <a:r>
              <a:rPr lang="nl-BE" sz="1200" b="1" kern="1200">
                <a:solidFill>
                  <a:schemeClr val="tx1"/>
                </a:solidFill>
                <a:effectLst/>
                <a:latin typeface="+mn-lt"/>
                <a:ea typeface="+mn-ea"/>
                <a:cs typeface="+mn-cs"/>
              </a:rPr>
              <a:t>angst</a:t>
            </a:r>
            <a:r>
              <a:rPr lang="nl-BE" sz="1200" kern="1200">
                <a:solidFill>
                  <a:schemeClr val="tx1"/>
                </a:solidFill>
                <a:effectLst/>
                <a:latin typeface="+mn-lt"/>
                <a:ea typeface="+mn-ea"/>
                <a:cs typeface="+mn-cs"/>
              </a:rPr>
              <a:t> (doodsangst), </a:t>
            </a:r>
            <a:r>
              <a:rPr lang="nl-BE" sz="1200" b="1" kern="1200">
                <a:solidFill>
                  <a:schemeClr val="tx1"/>
                </a:solidFill>
                <a:effectLst/>
                <a:latin typeface="+mn-lt"/>
                <a:ea typeface="+mn-ea"/>
                <a:cs typeface="+mn-cs"/>
              </a:rPr>
              <a:t>machteloosheid</a:t>
            </a:r>
            <a:r>
              <a:rPr lang="nl-BE" sz="1200" kern="1200">
                <a:solidFill>
                  <a:schemeClr val="tx1"/>
                </a:solidFill>
                <a:effectLst/>
                <a:latin typeface="+mn-lt"/>
                <a:ea typeface="+mn-ea"/>
                <a:cs typeface="+mn-cs"/>
              </a:rPr>
              <a:t> en/of </a:t>
            </a:r>
            <a:r>
              <a:rPr lang="nl-BE" sz="1200" b="1" kern="1200">
                <a:solidFill>
                  <a:schemeClr val="tx1"/>
                </a:solidFill>
                <a:effectLst/>
                <a:latin typeface="+mn-lt"/>
                <a:ea typeface="+mn-ea"/>
                <a:cs typeface="+mn-cs"/>
              </a:rPr>
              <a:t>hulpeloosheid</a:t>
            </a:r>
            <a:r>
              <a:rPr lang="nl-BE" sz="1200" kern="1200">
                <a:solidFill>
                  <a:schemeClr val="tx1"/>
                </a:solidFill>
                <a:effectLst/>
                <a:latin typeface="+mn-lt"/>
                <a:ea typeface="+mn-ea"/>
                <a:cs typeface="+mn-cs"/>
              </a:rPr>
              <a:t>. Bij kinderen leiden de traumatische gebeurtenissen nadien vaak tot negatieve gevoelens zoals </a:t>
            </a:r>
            <a:r>
              <a:rPr lang="nl-BE" sz="1200" b="1" kern="1200">
                <a:solidFill>
                  <a:schemeClr val="tx1"/>
                </a:solidFill>
                <a:effectLst/>
                <a:latin typeface="+mn-lt"/>
                <a:ea typeface="+mn-ea"/>
                <a:cs typeface="+mn-cs"/>
              </a:rPr>
              <a:t>schaamte</a:t>
            </a:r>
            <a:r>
              <a:rPr lang="nl-BE" sz="1200" kern="1200">
                <a:solidFill>
                  <a:schemeClr val="tx1"/>
                </a:solidFill>
                <a:effectLst/>
                <a:latin typeface="+mn-lt"/>
                <a:ea typeface="+mn-ea"/>
                <a:cs typeface="+mn-cs"/>
              </a:rPr>
              <a:t> en </a:t>
            </a:r>
            <a:r>
              <a:rPr lang="nl-BE" sz="1200" b="1" kern="1200">
                <a:solidFill>
                  <a:schemeClr val="tx1"/>
                </a:solidFill>
                <a:effectLst/>
                <a:latin typeface="+mn-lt"/>
                <a:ea typeface="+mn-ea"/>
                <a:cs typeface="+mn-cs"/>
              </a:rPr>
              <a:t>schuld</a:t>
            </a:r>
            <a:r>
              <a:rPr lang="nl-BE" sz="1200" kern="1200">
                <a:solidFill>
                  <a:schemeClr val="tx1"/>
                </a:solidFill>
                <a:effectLst/>
                <a:latin typeface="+mn-lt"/>
                <a:ea typeface="+mn-ea"/>
                <a:cs typeface="+mn-cs"/>
              </a:rPr>
              <a:t> (Rossen &amp; </a:t>
            </a:r>
            <a:r>
              <a:rPr lang="nl-BE" sz="1200" kern="1200" err="1">
                <a:solidFill>
                  <a:schemeClr val="tx1"/>
                </a:solidFill>
                <a:effectLst/>
                <a:latin typeface="+mn-lt"/>
                <a:ea typeface="+mn-ea"/>
                <a:cs typeface="+mn-cs"/>
              </a:rPr>
              <a:t>Hull</a:t>
            </a:r>
            <a:r>
              <a:rPr lang="nl-BE" sz="1200" kern="1200">
                <a:solidFill>
                  <a:schemeClr val="tx1"/>
                </a:solidFill>
                <a:effectLst/>
                <a:latin typeface="+mn-lt"/>
                <a:ea typeface="+mn-ea"/>
                <a:cs typeface="+mn-cs"/>
              </a:rPr>
              <a:t>, 2013). Ook het zien van angst en machteloosheid bij een plaatsvervangende ander (bv. ouders) kan voor een kind traumatiserend zijn. Dit betekent dat traumatische ervaringen van één gezinslid kunnen doorwerken in het gezin als geheel en dat kinderen secundair getroffen kunnen worden door de trauma’s van hun ouders of door de uit traumatisering voortvloeiende pedagogische onmacht van hun ouders (zie </a:t>
            </a:r>
            <a:r>
              <a:rPr lang="nl-BE" sz="1200" kern="1200" err="1">
                <a:solidFill>
                  <a:schemeClr val="tx1"/>
                </a:solidFill>
                <a:effectLst/>
                <a:latin typeface="+mn-lt"/>
                <a:ea typeface="+mn-ea"/>
                <a:cs typeface="+mn-cs"/>
              </a:rPr>
              <a:t>transgenerationeel</a:t>
            </a:r>
            <a:r>
              <a:rPr lang="nl-BE" sz="1200" kern="1200">
                <a:solidFill>
                  <a:schemeClr val="tx1"/>
                </a:solidFill>
                <a:effectLst/>
                <a:latin typeface="+mn-lt"/>
                <a:ea typeface="+mn-ea"/>
                <a:cs typeface="+mn-cs"/>
              </a:rPr>
              <a:t> trauma). Het is ook mogelijk dat een kind de traumatische ervaring niet meegemaakt heeft maar dat het kind reproduceert wat zijn ouders als narratief gegeven hebben (Zuidema, 2017).</a:t>
            </a:r>
          </a:p>
          <a:p>
            <a:r>
              <a:rPr lang="nl-BE" sz="1200" kern="1200">
                <a:solidFill>
                  <a:schemeClr val="tx1"/>
                </a:solidFill>
                <a:effectLst/>
                <a:latin typeface="+mn-lt"/>
                <a:ea typeface="+mn-ea"/>
                <a:cs typeface="+mn-cs"/>
              </a:rPr>
              <a:t>Tijdens de traumatische gebeurtenis reageert het kind op </a:t>
            </a:r>
            <a:r>
              <a:rPr lang="nl-BE" sz="1200" b="1" kern="1200">
                <a:solidFill>
                  <a:schemeClr val="tx1"/>
                </a:solidFill>
                <a:effectLst/>
                <a:latin typeface="+mn-lt"/>
                <a:ea typeface="+mn-ea"/>
                <a:cs typeface="+mn-cs"/>
              </a:rPr>
              <a:t>automatische piloot</a:t>
            </a:r>
            <a:r>
              <a:rPr lang="nl-BE" sz="1200" i="1" kern="1200">
                <a:solidFill>
                  <a:schemeClr val="tx1"/>
                </a:solidFill>
                <a:effectLst/>
                <a:latin typeface="+mn-lt"/>
                <a:ea typeface="+mn-ea"/>
                <a:cs typeface="+mn-cs"/>
              </a:rPr>
              <a:t>.</a:t>
            </a:r>
            <a:r>
              <a:rPr lang="nl-BE" sz="1200" kern="1200">
                <a:solidFill>
                  <a:schemeClr val="tx1"/>
                </a:solidFill>
                <a:effectLst/>
                <a:latin typeface="+mn-lt"/>
                <a:ea typeface="+mn-ea"/>
                <a:cs typeface="+mn-cs"/>
              </a:rPr>
              <a:t> Dat wil zeggen dat het kind niet bewust handelt, maar doelgericht in functie van overleven. Op dat moment worden zijn gevoelens gedissocieerd. Het is een spontane reflex van het brein en het lichaam van kinderen om op het moment van een traumatische gebeurtenis niet te voelen, omdat de emoties en de gedachten op dat moment erg overweldigend zijn (</a:t>
            </a:r>
            <a:r>
              <a:rPr lang="nl-BE" sz="1200" kern="1200" err="1">
                <a:solidFill>
                  <a:schemeClr val="tx1"/>
                </a:solidFill>
                <a:effectLst/>
                <a:latin typeface="+mn-lt"/>
                <a:ea typeface="+mn-ea"/>
                <a:cs typeface="+mn-cs"/>
              </a:rPr>
              <a:t>Blaustein</a:t>
            </a:r>
            <a:r>
              <a:rPr lang="nl-BE" sz="1200" kern="1200">
                <a:solidFill>
                  <a:schemeClr val="tx1"/>
                </a:solidFill>
                <a:effectLst/>
                <a:latin typeface="+mn-lt"/>
                <a:ea typeface="+mn-ea"/>
                <a:cs typeface="+mn-cs"/>
              </a:rPr>
              <a:t> &amp; </a:t>
            </a:r>
            <a:r>
              <a:rPr lang="nl-BE" sz="1200" kern="1200" err="1">
                <a:solidFill>
                  <a:schemeClr val="tx1"/>
                </a:solidFill>
                <a:effectLst/>
                <a:latin typeface="+mn-lt"/>
                <a:ea typeface="+mn-ea"/>
                <a:cs typeface="+mn-cs"/>
              </a:rPr>
              <a:t>Kinniburgh</a:t>
            </a:r>
            <a:r>
              <a:rPr lang="nl-BE" sz="1200" kern="1200">
                <a:solidFill>
                  <a:schemeClr val="tx1"/>
                </a:solidFill>
                <a:effectLst/>
                <a:latin typeface="+mn-lt"/>
                <a:ea typeface="+mn-ea"/>
                <a:cs typeface="+mn-cs"/>
              </a:rPr>
              <a:t>, 2015). </a:t>
            </a: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8</a:t>
            </a:fld>
            <a:endParaRPr lang="nl-BE"/>
          </a:p>
        </p:txBody>
      </p:sp>
    </p:spTree>
    <p:extLst>
      <p:ext uri="{BB962C8B-B14F-4D97-AF65-F5344CB8AC3E}">
        <p14:creationId xmlns:p14="http://schemas.microsoft.com/office/powerpoint/2010/main" val="143209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We spreken van Type I trauma wanneer een kind met een </a:t>
            </a:r>
            <a:r>
              <a:rPr lang="nl-BE" sz="1200" b="1" kern="1200">
                <a:solidFill>
                  <a:schemeClr val="tx1"/>
                </a:solidFill>
                <a:effectLst/>
                <a:latin typeface="+mn-lt"/>
                <a:ea typeface="+mn-ea"/>
                <a:cs typeface="+mn-cs"/>
              </a:rPr>
              <a:t>éénmalige traumatische gebeurtenis </a:t>
            </a:r>
            <a:r>
              <a:rPr lang="nl-BE" sz="1200" kern="1200">
                <a:solidFill>
                  <a:schemeClr val="tx1"/>
                </a:solidFill>
                <a:effectLst/>
                <a:latin typeface="+mn-lt"/>
                <a:ea typeface="+mn-ea"/>
                <a:cs typeface="+mn-cs"/>
              </a:rPr>
              <a:t>wordt geconfronteerd, zoals bijvoorbeeld een verkeersongeval, een ziekenhuisopname, een brand of een groot verlies. De gebeurtenis is ingrijpend, </a:t>
            </a:r>
            <a:r>
              <a:rPr lang="nl-BE" sz="1200" b="1" kern="1200">
                <a:solidFill>
                  <a:schemeClr val="tx1"/>
                </a:solidFill>
                <a:effectLst/>
                <a:latin typeface="+mn-lt"/>
                <a:ea typeface="+mn-ea"/>
                <a:cs typeface="+mn-cs"/>
              </a:rPr>
              <a:t>groots en treedt onverwacht op</a:t>
            </a:r>
            <a:r>
              <a:rPr lang="nl-BE" sz="1200" kern="1200">
                <a:solidFill>
                  <a:schemeClr val="tx1"/>
                </a:solidFill>
                <a:effectLst/>
                <a:latin typeface="+mn-lt"/>
                <a:ea typeface="+mn-ea"/>
                <a:cs typeface="+mn-cs"/>
              </a:rPr>
              <a:t>, zonder dat er de mogelijkheid was dat het kind zich op de gebeurtenis kon voorbereiden. De gebeurtenis is </a:t>
            </a:r>
            <a:r>
              <a:rPr lang="nl-BE" sz="1200" b="1" kern="1200">
                <a:solidFill>
                  <a:schemeClr val="tx1"/>
                </a:solidFill>
                <a:effectLst/>
                <a:latin typeface="+mn-lt"/>
                <a:ea typeface="+mn-ea"/>
                <a:cs typeface="+mn-cs"/>
              </a:rPr>
              <a:t>kortdurend</a:t>
            </a:r>
            <a:r>
              <a:rPr lang="nl-BE" sz="1200" kern="1200">
                <a:solidFill>
                  <a:schemeClr val="tx1"/>
                </a:solidFill>
                <a:effectLst/>
                <a:latin typeface="+mn-lt"/>
                <a:ea typeface="+mn-ea"/>
                <a:cs typeface="+mn-cs"/>
              </a:rPr>
              <a:t> en het kind kan volledige </a:t>
            </a:r>
            <a:r>
              <a:rPr lang="nl-BE" sz="1200" b="1" kern="1200">
                <a:solidFill>
                  <a:schemeClr val="tx1"/>
                </a:solidFill>
                <a:effectLst/>
                <a:latin typeface="+mn-lt"/>
                <a:ea typeface="+mn-ea"/>
                <a:cs typeface="+mn-cs"/>
              </a:rPr>
              <a:t>gedetailleerde herinneringen</a:t>
            </a:r>
            <a:r>
              <a:rPr lang="nl-BE" sz="1200" kern="1200">
                <a:solidFill>
                  <a:schemeClr val="tx1"/>
                </a:solidFill>
                <a:effectLst/>
                <a:latin typeface="+mn-lt"/>
                <a:ea typeface="+mn-ea"/>
                <a:cs typeface="+mn-cs"/>
              </a:rPr>
              <a:t> van de gebeurtenis weergeven. Het heeft over de traumatische gebeurtenis een verhaal in het hoofd dat bestaat uit een begin, een midden en een einde. Type I trauma wordt meestal gekenmerkt door angstklachten, fobische klachten, overweldigende negatieve gedachten en nachtmerries. De herinneringen zijn niet steeds overeenkomstig met de realiteit maar worden gekleurd door </a:t>
            </a:r>
            <a:r>
              <a:rPr lang="nl-BE" sz="1200" b="1" kern="1200">
                <a:solidFill>
                  <a:schemeClr val="tx1"/>
                </a:solidFill>
                <a:effectLst/>
                <a:latin typeface="+mn-lt"/>
                <a:ea typeface="+mn-ea"/>
                <a:cs typeface="+mn-cs"/>
              </a:rPr>
              <a:t>traumatische waarnemingen </a:t>
            </a:r>
            <a:r>
              <a:rPr lang="nl-BE" sz="1200" kern="1200">
                <a:solidFill>
                  <a:schemeClr val="tx1"/>
                </a:solidFill>
                <a:effectLst/>
                <a:latin typeface="+mn-lt"/>
                <a:ea typeface="+mn-ea"/>
                <a:cs typeface="+mn-cs"/>
              </a:rPr>
              <a:t>(bv. “De spuit die de dokter gebruikte was zo groot.”, “De auto reed ons in de afgrond.”, “De vlammen die uit het huis van de buren kwamen, waren zo hoog dat ze tot bij alle huizen kwamen.”, “De man die door de politie werd opgepakt hing helemaal vol bloed.”).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Bij eenmalig trauma is een aanpak gericht op exposure aangewezen en is praten over de gebeurtenis helpend. </a:t>
            </a: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9</a:t>
            </a:fld>
            <a:endParaRPr lang="nl-BE"/>
          </a:p>
        </p:txBody>
      </p:sp>
    </p:spTree>
    <p:extLst>
      <p:ext uri="{BB962C8B-B14F-4D97-AF65-F5344CB8AC3E}">
        <p14:creationId xmlns:p14="http://schemas.microsoft.com/office/powerpoint/2010/main" val="1764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6E7D6-E89D-4E48-A1F7-982CB2C806F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F2CEC200-B74E-432E-A0C4-AD3D0C076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6BDC1E5-159E-4ABD-9B8D-EAF0D2EA9D4D}"/>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5" name="Tijdelijke aanduiding voor voettekst 4">
            <a:extLst>
              <a:ext uri="{FF2B5EF4-FFF2-40B4-BE49-F238E27FC236}">
                <a16:creationId xmlns:a16="http://schemas.microsoft.com/office/drawing/2014/main" id="{E42E3D23-3B08-4046-998A-EAEC015B9CB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4C0E939-9383-4E91-9F42-EF2561025E83}"/>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200750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6222E-86E0-468D-9D69-3A508A1559AB}"/>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CF9DD6E-0311-49A8-A9A9-2D7AF22E012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D10294D-F8B7-4604-91A8-CA2E018D554B}"/>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5" name="Tijdelijke aanduiding voor voettekst 4">
            <a:extLst>
              <a:ext uri="{FF2B5EF4-FFF2-40B4-BE49-F238E27FC236}">
                <a16:creationId xmlns:a16="http://schemas.microsoft.com/office/drawing/2014/main" id="{9F06E6E6-B23F-4442-AF36-4D12F89EC00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95C4964-5795-4CAB-8173-BCE6AD44CE14}"/>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121483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E3158D-67CF-4430-8AA7-D45753E44401}"/>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6963FCC-620F-42D2-92F9-87D5459BB12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131D461-6E01-48A9-BE1F-C93C9FD9642F}"/>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5" name="Tijdelijke aanduiding voor voettekst 4">
            <a:extLst>
              <a:ext uri="{FF2B5EF4-FFF2-40B4-BE49-F238E27FC236}">
                <a16:creationId xmlns:a16="http://schemas.microsoft.com/office/drawing/2014/main" id="{5B0FC4FF-ACE3-41EE-A039-5CA2F349303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E96C316-1F02-452D-92E5-FBD9FF5312DF}"/>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321937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8A371-C7F9-4991-BEBF-A4C408106F8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182D1C7-E778-4C15-826E-F6E01133237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969A9A7-4A31-4744-8814-C25EAE2BBF53}"/>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5" name="Tijdelijke aanduiding voor voettekst 4">
            <a:extLst>
              <a:ext uri="{FF2B5EF4-FFF2-40B4-BE49-F238E27FC236}">
                <a16:creationId xmlns:a16="http://schemas.microsoft.com/office/drawing/2014/main" id="{DB8AD8FA-D1E0-45F0-81E0-2474986175C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97FCE25-D401-4CF6-9012-C59F71913F17}"/>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141785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574E9-E88C-4149-8DE3-402F869FB0F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B5AEA99-4585-4AA3-A495-C22E5DF5C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D0E73CE-FBEA-46E6-95D8-FC1EFBD8F6ED}"/>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5" name="Tijdelijke aanduiding voor voettekst 4">
            <a:extLst>
              <a:ext uri="{FF2B5EF4-FFF2-40B4-BE49-F238E27FC236}">
                <a16:creationId xmlns:a16="http://schemas.microsoft.com/office/drawing/2014/main" id="{AB414ECC-39F5-4C37-99A5-4E3FBD75902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0B7065E-303D-4563-948C-472A0982B662}"/>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368516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ED4DE-72C3-4B4B-9A65-A127F45D449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D4990A6-6A0F-4155-9328-622396F888E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16B9DB5-DBA7-4B83-B087-B85A3C0D040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566D8E7-2A6A-4AD0-9C60-B56F3A0510EE}"/>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6" name="Tijdelijke aanduiding voor voettekst 5">
            <a:extLst>
              <a:ext uri="{FF2B5EF4-FFF2-40B4-BE49-F238E27FC236}">
                <a16:creationId xmlns:a16="http://schemas.microsoft.com/office/drawing/2014/main" id="{39CC9DD9-694A-4062-9FAF-B8854844760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28B962C-F3BF-4720-9BB3-1646C6EDBC7A}"/>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330567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0D699-9406-45EE-A0AA-D032FD536274}"/>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D7A9C36-C0B3-420C-A561-9D49E27CD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46D1F5E-7434-4C1C-95B0-63A4FA3A83B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F831BD6-B73E-4428-9769-1FEF4EF264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CEC64D4-6920-40F9-9416-30FEC22B2A0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79D80126-8C68-41C8-B3B0-F5FB4699B91E}"/>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8" name="Tijdelijke aanduiding voor voettekst 7">
            <a:extLst>
              <a:ext uri="{FF2B5EF4-FFF2-40B4-BE49-F238E27FC236}">
                <a16:creationId xmlns:a16="http://schemas.microsoft.com/office/drawing/2014/main" id="{7C52E9CF-A623-4917-99FA-FCEF784CD21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65F86A40-6B6A-40B2-B97C-271DF3F801F7}"/>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285651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AA77C-6E98-4F67-A54D-9F81AF4F463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A5A337C-A418-4860-9D0D-C53E354C7BD6}"/>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4" name="Tijdelijke aanduiding voor voettekst 3">
            <a:extLst>
              <a:ext uri="{FF2B5EF4-FFF2-40B4-BE49-F238E27FC236}">
                <a16:creationId xmlns:a16="http://schemas.microsoft.com/office/drawing/2014/main" id="{A4DC5477-A602-4924-8AB4-A4DC6BC7E8AB}"/>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97D6AEA0-37F5-4C6B-90DF-C38F8C9799C2}"/>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167324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2F90B5-9FFC-4A47-BA60-98B4BFCB5511}"/>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3" name="Tijdelijke aanduiding voor voettekst 2">
            <a:extLst>
              <a:ext uri="{FF2B5EF4-FFF2-40B4-BE49-F238E27FC236}">
                <a16:creationId xmlns:a16="http://schemas.microsoft.com/office/drawing/2014/main" id="{08BB403E-C9FD-4E57-AB9A-FF4EF1A685A3}"/>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AA2BD911-E021-4405-907D-F926EAB6CE15}"/>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281688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BFB1A-2933-4D0A-8AFD-301EAA510D1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68A8B4A-9427-44E9-9F78-6EDF896D5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2C9235C-8920-4D7D-AFCA-6018EB7E3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3E47E2-1068-44EF-A21F-0855FD40B8B9}"/>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6" name="Tijdelijke aanduiding voor voettekst 5">
            <a:extLst>
              <a:ext uri="{FF2B5EF4-FFF2-40B4-BE49-F238E27FC236}">
                <a16:creationId xmlns:a16="http://schemas.microsoft.com/office/drawing/2014/main" id="{09AAC168-5669-4A99-AC49-1389C7A539B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AEEEF26-154C-43F3-823C-929B66741620}"/>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271775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F1DB7-6B31-415C-84E0-31CE1AA586D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0D4737F1-F019-40C4-8B5F-040A05B4C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F97C33B-504C-4855-BBEC-48FF6BE1A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BB6F4B-916F-48C4-94E9-D5E411EE7E78}"/>
              </a:ext>
            </a:extLst>
          </p:cNvPr>
          <p:cNvSpPr>
            <a:spLocks noGrp="1"/>
          </p:cNvSpPr>
          <p:nvPr>
            <p:ph type="dt" sz="half" idx="10"/>
          </p:nvPr>
        </p:nvSpPr>
        <p:spPr/>
        <p:txBody>
          <a:bodyPr/>
          <a:lstStyle/>
          <a:p>
            <a:fld id="{DDDD0AA2-E260-4166-BDC6-F199C4D64B1D}" type="datetimeFigureOut">
              <a:rPr lang="nl-BE" smtClean="0"/>
              <a:t>6/04/2023</a:t>
            </a:fld>
            <a:endParaRPr lang="nl-BE"/>
          </a:p>
        </p:txBody>
      </p:sp>
      <p:sp>
        <p:nvSpPr>
          <p:cNvPr id="6" name="Tijdelijke aanduiding voor voettekst 5">
            <a:extLst>
              <a:ext uri="{FF2B5EF4-FFF2-40B4-BE49-F238E27FC236}">
                <a16:creationId xmlns:a16="http://schemas.microsoft.com/office/drawing/2014/main" id="{DAA0C07D-24D9-4CD7-879D-4FD1D5BB4C2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2BC5AF5-E142-4F13-9AC3-9D1C27ADA903}"/>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91542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2FDBE1-252C-45B7-A50E-FBD157D01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6A1D437-F683-47E2-A5E8-5BA08C567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580F944-DCD6-4D7C-A5A2-4C18DD8CF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D0AA2-E260-4166-BDC6-F199C4D64B1D}" type="datetimeFigureOut">
              <a:rPr lang="nl-BE" smtClean="0"/>
              <a:t>6/04/2023</a:t>
            </a:fld>
            <a:endParaRPr lang="nl-BE"/>
          </a:p>
        </p:txBody>
      </p:sp>
      <p:sp>
        <p:nvSpPr>
          <p:cNvPr id="5" name="Tijdelijke aanduiding voor voettekst 4">
            <a:extLst>
              <a:ext uri="{FF2B5EF4-FFF2-40B4-BE49-F238E27FC236}">
                <a16:creationId xmlns:a16="http://schemas.microsoft.com/office/drawing/2014/main" id="{C04284BB-39B6-47E5-AE6D-1BA9AAAE7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B015DDD6-4B95-4EA5-B10C-1C0DDC6C8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8B1CB-8056-4DB5-97D7-4881832640D4}" type="slidenum">
              <a:rPr lang="nl-BE" smtClean="0"/>
              <a:t>‹nr.›</a:t>
            </a:fld>
            <a:endParaRPr lang="nl-BE"/>
          </a:p>
        </p:txBody>
      </p:sp>
    </p:spTree>
    <p:extLst>
      <p:ext uri="{BB962C8B-B14F-4D97-AF65-F5344CB8AC3E}">
        <p14:creationId xmlns:p14="http://schemas.microsoft.com/office/powerpoint/2010/main" val="4126574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cid:image002.jpg@01D24EF9.70FDF34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cid:684961018f015af0_0.4" TargetMode="External"/><Relationship Id="rId5" Type="http://schemas.openxmlformats.org/officeDocument/2006/relationships/image" Target="cid:265421312@05102009-188d"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www.bing.com/videos/search?q=reptielenbrein+kinderen&amp;&amp;view=detail&amp;mid=E9ABE127B7D9545BA6E0E9ABE127B7D9545BA6E0&amp;&amp;FORM=VRDGAR" TargetMode="External"/><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youtube.com/watch?v=INMLkxlKTQ8" TargetMode="External"/><Relationship Id="rId5" Type="http://schemas.openxmlformats.org/officeDocument/2006/relationships/hyperlink" Target="https://www.youtube.com/watch?v=WLc2-CH-MhM" TargetMode="External"/><Relationship Id="rId4" Type="http://schemas.openxmlformats.org/officeDocument/2006/relationships/hyperlink" Target="https://www.youtube.com/watch?v=U8gLstY6dY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integratie-inburgering.be/nl/webinar-mentaal-welzijn-gastgezinnen-en-gaste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klascement.net/thema/praten-over-oorlog-in-oekraine/?hl=nl&amp;order_by=cmvszxzhbmnl&amp;order=desc&amp;sort_change=62690991dd8655.40174792&amp;filter_key_competency%5B%5D=7" TargetMode="External"/><Relationship Id="rId4" Type="http://schemas.openxmlformats.org/officeDocument/2006/relationships/hyperlink" Target="https://www.eerstelijnszone.be/sites/default/files/atoms/files/Tips%20opvang%20Oekra%C3%AFners.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3945835" cy="1325563"/>
          </a:xfrm>
        </p:spPr>
        <p:txBody>
          <a:bodyPr vert="horz">
            <a:normAutofit/>
          </a:bodyPr>
          <a:lstStyle/>
          <a:p>
            <a:pPr algn="ctr"/>
            <a:r>
              <a:rPr lang="nl-BE" sz="4000" b="1"/>
              <a:t>Enkele afspraken</a:t>
            </a:r>
            <a:endParaRPr lang="nl-BE" sz="4000" b="1">
              <a:solidFill>
                <a:schemeClr val="tx1"/>
              </a:solidFill>
            </a:endParaRPr>
          </a:p>
        </p:txBody>
      </p:sp>
      <p:sp>
        <p:nvSpPr>
          <p:cNvPr id="3" name="Tijdelijke aanduiding voor inhoud 2"/>
          <p:cNvSpPr>
            <a:spLocks noGrp="1"/>
          </p:cNvSpPr>
          <p:nvPr>
            <p:ph idx="1"/>
          </p:nvPr>
        </p:nvSpPr>
        <p:spPr>
          <a:xfrm>
            <a:off x="493499" y="1377741"/>
            <a:ext cx="11257366" cy="4763713"/>
          </a:xfrm>
        </p:spPr>
        <p:txBody>
          <a:bodyPr>
            <a:normAutofit/>
          </a:bodyPr>
          <a:lstStyle/>
          <a:p>
            <a:pPr marL="0" indent="0">
              <a:buNone/>
            </a:pPr>
            <a:endParaRPr lang="nl-BE" sz="3500"/>
          </a:p>
          <a:p>
            <a:r>
              <a:rPr lang="nl-BE">
                <a:solidFill>
                  <a:schemeClr val="tx1"/>
                </a:solidFill>
              </a:rPr>
              <a:t>Deze vorming wordt opgenomen gelieve uw camera uit te zetten</a:t>
            </a:r>
          </a:p>
          <a:p>
            <a:r>
              <a:rPr lang="nl-BE"/>
              <a:t>Gelieve uw vragen via de chat de stellen deze wordt bemand door Benedicte</a:t>
            </a:r>
            <a:endParaRPr lang="nl-BE">
              <a:solidFill>
                <a:schemeClr val="tx1"/>
              </a:solidFill>
            </a:endParaRPr>
          </a:p>
          <a:p>
            <a:r>
              <a:rPr lang="nl-BE">
                <a:solidFill>
                  <a:schemeClr val="tx1"/>
                </a:solidFill>
              </a:rPr>
              <a:t>Nadien: kan je best je vragen via mail aan de CLB-contactpersoon stellen</a:t>
            </a:r>
            <a:endParaRPr lang="nl-BE" sz="2400">
              <a:solidFill>
                <a:schemeClr val="tx1"/>
              </a:solidFill>
            </a:endParaRPr>
          </a:p>
          <a:p>
            <a:pPr marL="0" indent="0">
              <a:buNone/>
            </a:pPr>
            <a:endParaRPr lang="nl-BE" sz="8000">
              <a:solidFill>
                <a:schemeClr val="tx1"/>
              </a:solidFill>
              <a:latin typeface="+mj-lt"/>
            </a:endParaRPr>
          </a:p>
          <a:p>
            <a:pPr marL="0" indent="0">
              <a:buNone/>
            </a:pPr>
            <a:endParaRPr lang="nl-BE" sz="7400">
              <a:solidFill>
                <a:schemeClr val="tx1"/>
              </a:solidFill>
            </a:endParaRPr>
          </a:p>
          <a:p>
            <a:pPr marL="0" indent="0">
              <a:buNone/>
            </a:pPr>
            <a:endParaRPr lang="nl-BE" sz="3500"/>
          </a:p>
          <a:p>
            <a:endParaRPr lang="nl-BE"/>
          </a:p>
          <a:p>
            <a:pPr marL="0" indent="0">
              <a:buNone/>
            </a:pPr>
            <a:endParaRPr lang="nl-BE"/>
          </a:p>
          <a:p>
            <a:pPr marL="0" indent="0">
              <a:buNone/>
            </a:pPr>
            <a:endParaRPr lang="nl-BE"/>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35" y="472123"/>
            <a:ext cx="425115" cy="121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30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19924" y="684000"/>
            <a:ext cx="3884598" cy="1013800"/>
          </a:xfrm>
        </p:spPr>
        <p:txBody>
          <a:bodyPr>
            <a:normAutofit/>
          </a:bodyPr>
          <a:lstStyle/>
          <a:p>
            <a:pPr algn="ctr">
              <a:defRPr/>
            </a:pPr>
            <a:r>
              <a:rPr lang="nl-BE" sz="4000" b="1">
                <a:solidFill>
                  <a:schemeClr val="tx1"/>
                </a:solidFill>
              </a:rPr>
              <a:t>COMPLEX trauma </a:t>
            </a:r>
          </a:p>
        </p:txBody>
      </p:sp>
      <p:sp>
        <p:nvSpPr>
          <p:cNvPr id="3" name="Tijdelijke aanduiding voor inhoud 2"/>
          <p:cNvSpPr>
            <a:spLocks noGrp="1"/>
          </p:cNvSpPr>
          <p:nvPr>
            <p:ph idx="1"/>
          </p:nvPr>
        </p:nvSpPr>
        <p:spPr>
          <a:xfrm>
            <a:off x="581192" y="2398642"/>
            <a:ext cx="11029615" cy="4078357"/>
          </a:xfrm>
        </p:spPr>
        <p:txBody>
          <a:bodyPr>
            <a:noAutofit/>
          </a:bodyPr>
          <a:lstStyle/>
          <a:p>
            <a:pPr lvl="1">
              <a:buFont typeface="Wingdings" panose="05000000000000000000" pitchFamily="2" charset="2"/>
              <a:buChar char="§"/>
              <a:defRPr/>
            </a:pPr>
            <a:r>
              <a:rPr lang="nl-BE" sz="2800">
                <a:solidFill>
                  <a:schemeClr val="tx1"/>
                </a:solidFill>
              </a:rPr>
              <a:t> Langdurig, herhaalde traumatische gebeurtenissen</a:t>
            </a:r>
          </a:p>
          <a:p>
            <a:pPr lvl="1">
              <a:buFont typeface="Wingdings" panose="05000000000000000000" pitchFamily="2" charset="2"/>
              <a:buChar char="§"/>
              <a:defRPr/>
            </a:pPr>
            <a:r>
              <a:rPr lang="nl-BE" sz="2800">
                <a:solidFill>
                  <a:schemeClr val="tx1"/>
                </a:solidFill>
              </a:rPr>
              <a:t> Ontkenning en partiële amnesie</a:t>
            </a:r>
          </a:p>
          <a:p>
            <a:pPr lvl="1">
              <a:buFont typeface="Wingdings" panose="05000000000000000000" pitchFamily="2" charset="2"/>
              <a:buChar char="§"/>
              <a:defRPr/>
            </a:pPr>
            <a:r>
              <a:rPr lang="nl-BE" sz="2800">
                <a:solidFill>
                  <a:schemeClr val="tx1"/>
                </a:solidFill>
              </a:rPr>
              <a:t> Intensieve woede (gericht op zichzelf en anderen)</a:t>
            </a:r>
          </a:p>
          <a:p>
            <a:pPr lvl="1">
              <a:buFont typeface="Wingdings" panose="05000000000000000000" pitchFamily="2" charset="2"/>
              <a:buChar char="§"/>
              <a:defRPr/>
            </a:pPr>
            <a:r>
              <a:rPr lang="nl-BE" sz="2800">
                <a:solidFill>
                  <a:schemeClr val="tx1"/>
                </a:solidFill>
              </a:rPr>
              <a:t> Dissociatieve ervaringen als overlevingsstrategie</a:t>
            </a:r>
          </a:p>
          <a:p>
            <a:pPr lvl="1">
              <a:buFont typeface="Wingdings" panose="05000000000000000000" pitchFamily="2" charset="2"/>
              <a:buChar char="§"/>
              <a:defRPr/>
            </a:pPr>
            <a:r>
              <a:rPr lang="nl-NL" sz="2800">
                <a:solidFill>
                  <a:schemeClr val="tx1"/>
                </a:solidFill>
              </a:rPr>
              <a:t> Onzekerheid: Ga ik dit overleven? Hoe lang gaat dit duren?</a:t>
            </a:r>
          </a:p>
          <a:p>
            <a:pPr lvl="1">
              <a:buFont typeface="Wingdings" panose="05000000000000000000" pitchFamily="2" charset="2"/>
              <a:buChar char="§"/>
              <a:defRPr/>
            </a:pPr>
            <a:endParaRPr lang="nl-NL" sz="800">
              <a:solidFill>
                <a:schemeClr val="tx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6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702156"/>
            <a:ext cx="2080591" cy="1013800"/>
          </a:xfrm>
        </p:spPr>
        <p:txBody>
          <a:bodyPr>
            <a:normAutofit/>
          </a:bodyPr>
          <a:lstStyle/>
          <a:p>
            <a:pPr algn="ctr"/>
            <a:r>
              <a:rPr lang="nl-BE" sz="4000">
                <a:solidFill>
                  <a:schemeClr val="tx1"/>
                </a:solidFill>
                <a:latin typeface="+mn-lt"/>
              </a:rPr>
              <a:t>Rouw</a:t>
            </a:r>
          </a:p>
        </p:txBody>
      </p:sp>
      <p:sp>
        <p:nvSpPr>
          <p:cNvPr id="3" name="Tijdelijke aanduiding voor inhoud 2"/>
          <p:cNvSpPr>
            <a:spLocks noGrp="1"/>
          </p:cNvSpPr>
          <p:nvPr>
            <p:ph idx="1"/>
          </p:nvPr>
        </p:nvSpPr>
        <p:spPr>
          <a:xfrm>
            <a:off x="470428" y="2517912"/>
            <a:ext cx="11251144" cy="4201863"/>
          </a:xfrm>
        </p:spPr>
        <p:txBody>
          <a:bodyPr>
            <a:normAutofit/>
          </a:bodyPr>
          <a:lstStyle/>
          <a:p>
            <a:pPr>
              <a:buFont typeface="Wingdings" panose="05000000000000000000" pitchFamily="2" charset="2"/>
              <a:buChar char="§"/>
            </a:pPr>
            <a:r>
              <a:rPr lang="nl-BE" sz="2400">
                <a:solidFill>
                  <a:schemeClr val="tx1"/>
                </a:solidFill>
              </a:rPr>
              <a:t> </a:t>
            </a:r>
            <a:r>
              <a:rPr lang="nl-BE" sz="2800">
                <a:solidFill>
                  <a:schemeClr val="tx1"/>
                </a:solidFill>
              </a:rPr>
              <a:t>Geen klassiek verlies </a:t>
            </a:r>
          </a:p>
          <a:p>
            <a:pPr>
              <a:buFont typeface="Wingdings" panose="05000000000000000000" pitchFamily="2" charset="2"/>
              <a:buChar char="§"/>
            </a:pPr>
            <a:r>
              <a:rPr lang="nl-BE" sz="2800">
                <a:solidFill>
                  <a:schemeClr val="tx1"/>
                </a:solidFill>
              </a:rPr>
              <a:t> Gigantische verlieservaringen: rouw op rouw op rouw</a:t>
            </a:r>
          </a:p>
          <a:p>
            <a:pPr>
              <a:buFont typeface="Wingdings" panose="05000000000000000000" pitchFamily="2" charset="2"/>
              <a:buChar char="§"/>
            </a:pPr>
            <a:r>
              <a:rPr lang="nl-BE" sz="2800">
                <a:solidFill>
                  <a:schemeClr val="tx1"/>
                </a:solidFill>
              </a:rPr>
              <a:t> Vaak uitstel rouw</a:t>
            </a:r>
          </a:p>
          <a:p>
            <a:pPr>
              <a:buFont typeface="Wingdings" panose="05000000000000000000" pitchFamily="2" charset="2"/>
              <a:buChar char="§"/>
            </a:pPr>
            <a:r>
              <a:rPr lang="nl-BE" sz="2800">
                <a:solidFill>
                  <a:schemeClr val="tx1"/>
                </a:solidFill>
              </a:rPr>
              <a:t> Rouw tijdens volle ontwikkeling puberteit</a:t>
            </a:r>
          </a:p>
          <a:p>
            <a:pPr>
              <a:buFont typeface="Wingdings" panose="05000000000000000000" pitchFamily="2" charset="2"/>
              <a:buChar char="§"/>
            </a:pPr>
            <a:r>
              <a:rPr lang="nl-BE" sz="2800">
                <a:solidFill>
                  <a:schemeClr val="tx1"/>
                </a:solidFill>
              </a:rPr>
              <a:t> Verlies identiteit</a:t>
            </a:r>
          </a:p>
          <a:p>
            <a:pPr>
              <a:buFont typeface="Wingdings" panose="05000000000000000000" pitchFamily="2" charset="2"/>
              <a:buChar char="§"/>
            </a:pPr>
            <a:r>
              <a:rPr lang="nl-BE" sz="2800">
                <a:solidFill>
                  <a:schemeClr val="tx1"/>
                </a:solidFill>
              </a:rPr>
              <a:t> Aandacht: gestokt rouwproces</a:t>
            </a:r>
          </a:p>
          <a:p>
            <a:pPr>
              <a:buFont typeface="Wingdings" panose="05000000000000000000" pitchFamily="2" charset="2"/>
              <a:buChar char="§"/>
            </a:pPr>
            <a:r>
              <a:rPr lang="nl-BE" sz="2800" b="1">
                <a:solidFill>
                  <a:schemeClr val="tx1"/>
                </a:solidFill>
              </a:rPr>
              <a:t> Toekomstperspectief binnenbrengen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3" y="460693"/>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64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5374" y="558007"/>
            <a:ext cx="9541565" cy="995671"/>
          </a:xfrm>
        </p:spPr>
        <p:txBody>
          <a:bodyPr>
            <a:noAutofit/>
          </a:bodyPr>
          <a:lstStyle/>
          <a:p>
            <a:pPr algn="ctr"/>
            <a:r>
              <a:rPr lang="nl-BE" sz="4000" b="1">
                <a:solidFill>
                  <a:schemeClr val="tx1"/>
                </a:solidFill>
              </a:rPr>
              <a:t>Belastende omstandigheden bij vluchtverhaal</a:t>
            </a:r>
          </a:p>
        </p:txBody>
      </p:sp>
      <p:sp>
        <p:nvSpPr>
          <p:cNvPr id="3" name="Tijdelijke aanduiding voor inhoud 2"/>
          <p:cNvSpPr>
            <a:spLocks noGrp="1"/>
          </p:cNvSpPr>
          <p:nvPr>
            <p:ph idx="1"/>
          </p:nvPr>
        </p:nvSpPr>
        <p:spPr>
          <a:xfrm>
            <a:off x="191223" y="1421299"/>
            <a:ext cx="3917655" cy="3314149"/>
          </a:xfrm>
        </p:spPr>
        <p:txBody>
          <a:bodyPr>
            <a:normAutofit lnSpcReduction="10000"/>
          </a:bodyPr>
          <a:lstStyle/>
          <a:p>
            <a:pPr marL="0" indent="0">
              <a:buNone/>
            </a:pPr>
            <a:endParaRPr lang="nl-BE" sz="3100">
              <a:solidFill>
                <a:srgbClr val="004950"/>
              </a:solidFill>
            </a:endParaRPr>
          </a:p>
          <a:p>
            <a:pPr>
              <a:buFont typeface="Wingdings" panose="05000000000000000000" pitchFamily="2" charset="2"/>
              <a:buChar char="§"/>
            </a:pPr>
            <a:r>
              <a:rPr lang="nl-BE" sz="3000">
                <a:solidFill>
                  <a:srgbClr val="004950"/>
                </a:solidFill>
              </a:rPr>
              <a:t>Georganiseerd geweld</a:t>
            </a:r>
          </a:p>
          <a:p>
            <a:pPr>
              <a:buFont typeface="Wingdings" panose="05000000000000000000" pitchFamily="2" charset="2"/>
              <a:buChar char="§"/>
            </a:pPr>
            <a:r>
              <a:rPr lang="nl-BE" sz="3000">
                <a:solidFill>
                  <a:srgbClr val="004950"/>
                </a:solidFill>
              </a:rPr>
              <a:t>Gedwongen migratie en verlies</a:t>
            </a:r>
          </a:p>
          <a:p>
            <a:pPr>
              <a:buFont typeface="Wingdings" panose="05000000000000000000" pitchFamily="2" charset="2"/>
              <a:buChar char="§"/>
            </a:pPr>
            <a:r>
              <a:rPr lang="nl-BE" sz="3000">
                <a:solidFill>
                  <a:srgbClr val="004950"/>
                </a:solidFill>
              </a:rPr>
              <a:t>Sociale onzekerheid</a:t>
            </a:r>
          </a:p>
          <a:p>
            <a:pPr>
              <a:buFont typeface="Wingdings" panose="05000000000000000000" pitchFamily="2" charset="2"/>
              <a:buChar char="§"/>
            </a:pPr>
            <a:r>
              <a:rPr lang="nl-BE" sz="3000">
                <a:solidFill>
                  <a:srgbClr val="004950"/>
                </a:solidFill>
              </a:rPr>
              <a:t>Leven in een gastgezin of collectieve opvang </a:t>
            </a:r>
          </a:p>
          <a:p>
            <a:endParaRPr lang="nl-BE"/>
          </a:p>
          <a:p>
            <a:pPr marL="0" indent="0">
              <a:buNone/>
            </a:pPr>
            <a:endParaRPr lang="nl-BE"/>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779" y="1831885"/>
            <a:ext cx="7786117" cy="4453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kstvak 4"/>
          <p:cNvSpPr txBox="1"/>
          <p:nvPr/>
        </p:nvSpPr>
        <p:spPr>
          <a:xfrm>
            <a:off x="3878567" y="6243045"/>
            <a:ext cx="5938345" cy="276999"/>
          </a:xfrm>
          <a:prstGeom prst="rect">
            <a:avLst/>
          </a:prstGeom>
          <a:noFill/>
        </p:spPr>
        <p:txBody>
          <a:bodyPr wrap="square" rtlCol="0">
            <a:spAutoFit/>
          </a:bodyPr>
          <a:lstStyle/>
          <a:p>
            <a:r>
              <a:rPr lang="nl-BE" sz="1200" i="1">
                <a:solidFill>
                  <a:srgbClr val="004950"/>
                </a:solidFill>
              </a:rPr>
              <a:t>Stressbronnen in centra, </a:t>
            </a:r>
            <a:r>
              <a:rPr lang="nl-BE" sz="1200" i="1" err="1">
                <a:solidFill>
                  <a:srgbClr val="004950"/>
                </a:solidFill>
              </a:rPr>
              <a:t>Pharos</a:t>
            </a:r>
            <a:r>
              <a:rPr lang="nl-BE" sz="1200" i="1">
                <a:solidFill>
                  <a:srgbClr val="004950"/>
                </a:solidFill>
              </a:rPr>
              <a:t> (2016)</a:t>
            </a:r>
          </a:p>
        </p:txBody>
      </p:sp>
      <p:sp>
        <p:nvSpPr>
          <p:cNvPr id="6" name="PIJL-RECHTS 5"/>
          <p:cNvSpPr/>
          <p:nvPr/>
        </p:nvSpPr>
        <p:spPr>
          <a:xfrm rot="5400000">
            <a:off x="1699221" y="5006307"/>
            <a:ext cx="487365" cy="108664"/>
          </a:xfrm>
          <a:prstGeom prst="rightArrow">
            <a:avLst/>
          </a:prstGeom>
          <a:solidFill>
            <a:srgbClr val="0049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7" name="Tekstvak 6"/>
          <p:cNvSpPr txBox="1"/>
          <p:nvPr/>
        </p:nvSpPr>
        <p:spPr>
          <a:xfrm>
            <a:off x="1106204" y="5468996"/>
            <a:ext cx="2422635" cy="954107"/>
          </a:xfrm>
          <a:prstGeom prst="rect">
            <a:avLst/>
          </a:prstGeom>
          <a:noFill/>
        </p:spPr>
        <p:txBody>
          <a:bodyPr wrap="square" rtlCol="0">
            <a:spAutoFit/>
          </a:bodyPr>
          <a:lstStyle/>
          <a:p>
            <a:r>
              <a:rPr lang="nl-BE" sz="2800">
                <a:solidFill>
                  <a:srgbClr val="004950"/>
                </a:solidFill>
                <a:cs typeface="Arial" panose="020B0604020202020204" pitchFamily="34" charset="0"/>
              </a:rPr>
              <a:t>Gevolgen op opvoeding</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33" y="383275"/>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2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8870" y="440055"/>
            <a:ext cx="7089913" cy="1275901"/>
          </a:xfrm>
        </p:spPr>
        <p:txBody>
          <a:bodyPr>
            <a:normAutofit/>
          </a:bodyPr>
          <a:lstStyle/>
          <a:p>
            <a:pPr algn="ctr"/>
            <a:r>
              <a:rPr lang="nl-BE" sz="4000" b="1">
                <a:solidFill>
                  <a:schemeClr val="tx1"/>
                </a:solidFill>
              </a:rPr>
              <a:t>Gevolgen van Langdurig trauma</a:t>
            </a:r>
          </a:p>
        </p:txBody>
      </p:sp>
      <p:sp>
        <p:nvSpPr>
          <p:cNvPr id="3" name="Tijdelijke aanduiding voor inhoud 2"/>
          <p:cNvSpPr>
            <a:spLocks noGrp="1"/>
          </p:cNvSpPr>
          <p:nvPr>
            <p:ph idx="1"/>
          </p:nvPr>
        </p:nvSpPr>
        <p:spPr>
          <a:xfrm>
            <a:off x="581192" y="2012446"/>
            <a:ext cx="11029615" cy="3825240"/>
          </a:xfrm>
        </p:spPr>
        <p:txBody>
          <a:bodyPr>
            <a:noAutofit/>
          </a:bodyPr>
          <a:lstStyle/>
          <a:p>
            <a:pPr lvl="0">
              <a:lnSpc>
                <a:spcPct val="150000"/>
              </a:lnSpc>
              <a:buFont typeface="Wingdings" panose="05000000000000000000" pitchFamily="2" charset="2"/>
              <a:buChar char="§"/>
            </a:pPr>
            <a:r>
              <a:rPr lang="nl-BE" sz="2800">
                <a:solidFill>
                  <a:schemeClr val="tx1"/>
                </a:solidFill>
              </a:rPr>
              <a:t> Impact op hersenen: verhoogde stress</a:t>
            </a:r>
          </a:p>
          <a:p>
            <a:pPr>
              <a:lnSpc>
                <a:spcPct val="150000"/>
              </a:lnSpc>
              <a:buFont typeface="Wingdings" panose="05000000000000000000" pitchFamily="2" charset="2"/>
              <a:buChar char="§"/>
            </a:pPr>
            <a:r>
              <a:rPr lang="nl-BE" sz="2800">
                <a:solidFill>
                  <a:schemeClr val="tx1"/>
                </a:solidFill>
              </a:rPr>
              <a:t> Impact op hersenen: minder regulatie van gedrag en emoties</a:t>
            </a:r>
          </a:p>
          <a:p>
            <a:pPr>
              <a:lnSpc>
                <a:spcPct val="150000"/>
              </a:lnSpc>
              <a:buFont typeface="Wingdings" panose="05000000000000000000" pitchFamily="2" charset="2"/>
              <a:buChar char="§"/>
            </a:pPr>
            <a:r>
              <a:rPr lang="nl-BE" sz="2800">
                <a:solidFill>
                  <a:schemeClr val="tx1"/>
                </a:solidFill>
              </a:rPr>
              <a:t> Grote impact op persoonlijkheid, bepaalde patronen blijven zich herhalen,  </a:t>
            </a:r>
            <a:r>
              <a:rPr lang="nl-BE" sz="2800" err="1">
                <a:solidFill>
                  <a:schemeClr val="tx1"/>
                </a:solidFill>
              </a:rPr>
              <a:t>bvb</a:t>
            </a:r>
            <a:r>
              <a:rPr lang="nl-BE" sz="2800">
                <a:solidFill>
                  <a:schemeClr val="tx1"/>
                </a:solidFill>
              </a:rPr>
              <a:t> in interactie met anderen</a:t>
            </a:r>
          </a:p>
          <a:p>
            <a:pPr lvl="0">
              <a:lnSpc>
                <a:spcPct val="150000"/>
              </a:lnSpc>
              <a:buFont typeface="Wingdings" panose="05000000000000000000" pitchFamily="2" charset="2"/>
              <a:buChar char="§"/>
            </a:pPr>
            <a:r>
              <a:rPr lang="nl-BE" sz="2800">
                <a:solidFill>
                  <a:schemeClr val="tx1"/>
                </a:solidFill>
              </a:rPr>
              <a:t> Ontwikkelingsachterstand, vooral sociaal-emotioneel</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68" y="440055"/>
            <a:ext cx="4810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78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68626" y="641815"/>
            <a:ext cx="7593496" cy="1013800"/>
          </a:xfrm>
        </p:spPr>
        <p:txBody>
          <a:bodyPr>
            <a:normAutofit/>
          </a:bodyPr>
          <a:lstStyle/>
          <a:p>
            <a:pPr algn="ctr"/>
            <a:r>
              <a:rPr lang="nl-BE" sz="4000" b="1">
                <a:solidFill>
                  <a:schemeClr val="tx1"/>
                </a:solidFill>
              </a:rPr>
              <a:t>Langdurig trauma en hersenvolume</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6488" y="2602484"/>
            <a:ext cx="4030662" cy="3022997"/>
          </a:xfr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22" y="462915"/>
            <a:ext cx="4810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44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878" y="556591"/>
            <a:ext cx="6983896" cy="1159365"/>
          </a:xfrm>
        </p:spPr>
        <p:txBody>
          <a:bodyPr>
            <a:normAutofit/>
          </a:bodyPr>
          <a:lstStyle/>
          <a:p>
            <a:pPr algn="ctr"/>
            <a:r>
              <a:rPr lang="nl-BE" sz="4000">
                <a:solidFill>
                  <a:schemeClr val="tx1"/>
                </a:solidFill>
                <a:latin typeface="+mn-lt"/>
              </a:rPr>
              <a:t>Lichamelijke impact van trauma</a:t>
            </a:r>
          </a:p>
        </p:txBody>
      </p:sp>
      <p:pic>
        <p:nvPicPr>
          <p:cNvPr id="1026" name="Picture 2" descr="De bronafbeelding bekijken">
            <a:extLst>
              <a:ext uri="{FF2B5EF4-FFF2-40B4-BE49-F238E27FC236}">
                <a16:creationId xmlns:a16="http://schemas.microsoft.com/office/drawing/2014/main" id="{4EFD1ABA-63D1-4F23-A6A3-651474C8C0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4594" y="2338926"/>
            <a:ext cx="7403692" cy="40610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33" y="460693"/>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7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888973" y="702156"/>
            <a:ext cx="8721835" cy="1013800"/>
          </a:xfrm>
        </p:spPr>
        <p:txBody>
          <a:bodyPr>
            <a:normAutofit/>
          </a:bodyPr>
          <a:lstStyle/>
          <a:p>
            <a:pPr algn="ctr"/>
            <a:r>
              <a:rPr lang="nl-BE" sz="3600">
                <a:solidFill>
                  <a:schemeClr val="tx1"/>
                </a:solidFill>
              </a:rPr>
              <a:t>    </a:t>
            </a:r>
            <a:r>
              <a:rPr lang="nl-BE" sz="4000" b="1">
                <a:solidFill>
                  <a:schemeClr val="tx1"/>
                </a:solidFill>
              </a:rPr>
              <a:t>Situatie van de Oekraïense vluchtelingen</a:t>
            </a:r>
          </a:p>
        </p:txBody>
      </p:sp>
      <p:sp>
        <p:nvSpPr>
          <p:cNvPr id="3" name="Tijdelijke aanduiding voor inhoud 2"/>
          <p:cNvSpPr>
            <a:spLocks noGrp="1"/>
          </p:cNvSpPr>
          <p:nvPr>
            <p:ph idx="1"/>
          </p:nvPr>
        </p:nvSpPr>
        <p:spPr>
          <a:xfrm>
            <a:off x="581192" y="1852024"/>
            <a:ext cx="11029615" cy="4303819"/>
          </a:xfrm>
        </p:spPr>
        <p:txBody>
          <a:bodyPr>
            <a:noAutofit/>
          </a:bodyPr>
          <a:lstStyle/>
          <a:p>
            <a:pPr lvl="0">
              <a:lnSpc>
                <a:spcPct val="150000"/>
              </a:lnSpc>
              <a:buFont typeface="Wingdings" panose="05000000000000000000" pitchFamily="2" charset="2"/>
              <a:buChar char="§"/>
            </a:pPr>
            <a:r>
              <a:rPr lang="nl-BE" sz="2800">
                <a:solidFill>
                  <a:schemeClr val="tx1"/>
                </a:solidFill>
              </a:rPr>
              <a:t>  Actueel trauma (cf. Syrië, Afghanistan, …)</a:t>
            </a:r>
          </a:p>
          <a:p>
            <a:pPr lvl="0">
              <a:lnSpc>
                <a:spcPct val="150000"/>
              </a:lnSpc>
              <a:buFont typeface="Wingdings" panose="05000000000000000000" pitchFamily="2" charset="2"/>
              <a:buChar char="§"/>
            </a:pPr>
            <a:r>
              <a:rPr lang="nl-BE" sz="2800">
                <a:solidFill>
                  <a:schemeClr val="tx1"/>
                </a:solidFill>
              </a:rPr>
              <a:t> Hoe traumatisch gebeurtenissen zijn, heeft met verschillende factoren te maken: individuele draagkracht, veerkracht gezin, hoe de gemeenschap of bevolkingsgroep waartoe het gezin behoort, met de traumatische gebeurtenissen omgaat…</a:t>
            </a:r>
          </a:p>
          <a:p>
            <a:pPr lvl="0">
              <a:lnSpc>
                <a:spcPct val="150000"/>
              </a:lnSpc>
              <a:buFont typeface="Wingdings" panose="05000000000000000000" pitchFamily="2" charset="2"/>
              <a:buChar char="§"/>
            </a:pPr>
            <a:r>
              <a:rPr lang="nl-BE" sz="2800">
                <a:solidFill>
                  <a:schemeClr val="tx1"/>
                </a:solidFill>
              </a:rPr>
              <a:t> Relatieve veiligheid aanbieden</a:t>
            </a:r>
          </a:p>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r>
              <a:rPr lang="nl-BE" sz="2800">
                <a:solidFill>
                  <a:schemeClr val="tx1"/>
                </a:solidFill>
              </a:rPr>
              <a:t>Kanttekening:  analoog aan vluchtelingen uit Syrië of Afghanistan </a:t>
            </a:r>
          </a:p>
        </p:txBody>
      </p:sp>
      <p:pic>
        <p:nvPicPr>
          <p:cNvPr id="5" name="Afbeelding 4">
            <a:extLst>
              <a:ext uri="{FF2B5EF4-FFF2-40B4-BE49-F238E27FC236}">
                <a16:creationId xmlns:a16="http://schemas.microsoft.com/office/drawing/2014/main" id="{C2B42E57-D9C5-4167-8312-AB0E123237C8}"/>
              </a:ext>
            </a:extLst>
          </p:cNvPr>
          <p:cNvPicPr>
            <a:picLocks noChangeAspect="1"/>
          </p:cNvPicPr>
          <p:nvPr/>
        </p:nvPicPr>
        <p:blipFill>
          <a:blip r:embed="rId3"/>
          <a:stretch>
            <a:fillRect/>
          </a:stretch>
        </p:blipFill>
        <p:spPr>
          <a:xfrm>
            <a:off x="791852" y="314768"/>
            <a:ext cx="2533846" cy="1697677"/>
          </a:xfrm>
          <a:prstGeom prst="rect">
            <a:avLst/>
          </a:prstGeom>
        </p:spPr>
      </p:pic>
    </p:spTree>
    <p:extLst>
      <p:ext uri="{BB962C8B-B14F-4D97-AF65-F5344CB8AC3E}">
        <p14:creationId xmlns:p14="http://schemas.microsoft.com/office/powerpoint/2010/main" val="408367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915478" y="702156"/>
            <a:ext cx="8695330" cy="1013800"/>
          </a:xfrm>
        </p:spPr>
        <p:txBody>
          <a:bodyPr>
            <a:normAutofit/>
          </a:bodyPr>
          <a:lstStyle/>
          <a:p>
            <a:pPr algn="ctr"/>
            <a:r>
              <a:rPr lang="nl-BE" sz="3600">
                <a:solidFill>
                  <a:schemeClr val="tx1"/>
                </a:solidFill>
              </a:rPr>
              <a:t>    </a:t>
            </a:r>
            <a:r>
              <a:rPr lang="nl-BE" sz="4000" b="1">
                <a:solidFill>
                  <a:schemeClr val="tx1"/>
                </a:solidFill>
              </a:rPr>
              <a:t>Situatie van de Oekraïense vluchtelingen</a:t>
            </a:r>
          </a:p>
        </p:txBody>
      </p:sp>
      <p:sp>
        <p:nvSpPr>
          <p:cNvPr id="3" name="Tijdelijke aanduiding voor inhoud 2"/>
          <p:cNvSpPr>
            <a:spLocks noGrp="1"/>
          </p:cNvSpPr>
          <p:nvPr>
            <p:ph idx="1"/>
          </p:nvPr>
        </p:nvSpPr>
        <p:spPr>
          <a:xfrm>
            <a:off x="581192" y="2399833"/>
            <a:ext cx="11029615" cy="3756010"/>
          </a:xfrm>
        </p:spPr>
        <p:txBody>
          <a:bodyPr>
            <a:noAutofit/>
          </a:bodyPr>
          <a:lstStyle/>
          <a:p>
            <a:pPr lvl="0">
              <a:lnSpc>
                <a:spcPct val="150000"/>
              </a:lnSpc>
              <a:buFont typeface="Wingdings" panose="05000000000000000000" pitchFamily="2" charset="2"/>
              <a:buChar char="§"/>
            </a:pPr>
            <a:r>
              <a:rPr lang="nl-BE" sz="2800">
                <a:solidFill>
                  <a:schemeClr val="tx1"/>
                </a:solidFill>
              </a:rPr>
              <a:t>  Geschiedenis van dit volk: dreiging Rusland</a:t>
            </a:r>
          </a:p>
          <a:p>
            <a:pPr lvl="0">
              <a:lnSpc>
                <a:spcPct val="150000"/>
              </a:lnSpc>
              <a:buFont typeface="Wingdings" panose="05000000000000000000" pitchFamily="2" charset="2"/>
              <a:buChar char="§"/>
            </a:pPr>
            <a:r>
              <a:rPr lang="nl-BE" sz="2800">
                <a:solidFill>
                  <a:schemeClr val="tx1"/>
                </a:solidFill>
              </a:rPr>
              <a:t> Vorm van chronische stress</a:t>
            </a:r>
          </a:p>
          <a:p>
            <a:pPr lvl="0">
              <a:lnSpc>
                <a:spcPct val="150000"/>
              </a:lnSpc>
              <a:buFont typeface="Wingdings" panose="05000000000000000000" pitchFamily="2" charset="2"/>
              <a:buChar char="§"/>
            </a:pPr>
            <a:r>
              <a:rPr lang="nl-BE" sz="2800">
                <a:solidFill>
                  <a:schemeClr val="tx1"/>
                </a:solidFill>
              </a:rPr>
              <a:t> Verschillende bevolkingsgroepen</a:t>
            </a:r>
          </a:p>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endParaRPr lang="nl-BE" sz="2800">
              <a:solidFill>
                <a:schemeClr val="tx1"/>
              </a:solidFill>
            </a:endParaRPr>
          </a:p>
        </p:txBody>
      </p:sp>
      <p:pic>
        <p:nvPicPr>
          <p:cNvPr id="5" name="Afbeelding 4">
            <a:extLst>
              <a:ext uri="{FF2B5EF4-FFF2-40B4-BE49-F238E27FC236}">
                <a16:creationId xmlns:a16="http://schemas.microsoft.com/office/drawing/2014/main" id="{C2B42E57-D9C5-4167-8312-AB0E123237C8}"/>
              </a:ext>
            </a:extLst>
          </p:cNvPr>
          <p:cNvPicPr>
            <a:picLocks noChangeAspect="1"/>
          </p:cNvPicPr>
          <p:nvPr/>
        </p:nvPicPr>
        <p:blipFill>
          <a:blip r:embed="rId3"/>
          <a:stretch>
            <a:fillRect/>
          </a:stretch>
        </p:blipFill>
        <p:spPr>
          <a:xfrm>
            <a:off x="791852" y="314768"/>
            <a:ext cx="2533846" cy="1697677"/>
          </a:xfrm>
          <a:prstGeom prst="rect">
            <a:avLst/>
          </a:prstGeom>
        </p:spPr>
      </p:pic>
    </p:spTree>
    <p:extLst>
      <p:ext uri="{BB962C8B-B14F-4D97-AF65-F5344CB8AC3E}">
        <p14:creationId xmlns:p14="http://schemas.microsoft.com/office/powerpoint/2010/main" val="419596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89962" y="2941983"/>
            <a:ext cx="10965802" cy="1099929"/>
          </a:xfrm>
        </p:spPr>
        <p:txBody>
          <a:bodyPr>
            <a:noAutofit/>
          </a:bodyPr>
          <a:lstStyle/>
          <a:p>
            <a:r>
              <a:rPr lang="nl-BE" sz="4000" b="1">
                <a:solidFill>
                  <a:schemeClr val="tx1"/>
                </a:solidFill>
              </a:rPr>
              <a:t>Hoe gaan onze hersenen om met stress?</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94" y="2941983"/>
            <a:ext cx="546967" cy="14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67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120464" y="751496"/>
            <a:ext cx="5226050" cy="5108575"/>
          </a:xfrm>
        </p:spPr>
      </p:pic>
      <p:sp>
        <p:nvSpPr>
          <p:cNvPr id="5" name="Tekstvak 4"/>
          <p:cNvSpPr txBox="1"/>
          <p:nvPr/>
        </p:nvSpPr>
        <p:spPr>
          <a:xfrm>
            <a:off x="4098042" y="5932102"/>
            <a:ext cx="4248472" cy="646331"/>
          </a:xfrm>
          <a:prstGeom prst="rect">
            <a:avLst/>
          </a:prstGeom>
          <a:noFill/>
        </p:spPr>
        <p:txBody>
          <a:bodyPr wrap="square" rtlCol="0">
            <a:spAutoFit/>
          </a:bodyPr>
          <a:lstStyle/>
          <a:p>
            <a:r>
              <a:rPr lang="nl-BE"/>
              <a:t>Uit: hersenen en emoties in beeld</a:t>
            </a:r>
          </a:p>
          <a:p>
            <a:r>
              <a:rPr lang="nl-BE"/>
              <a:t>Brands-Zandvliet</a:t>
            </a: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0438" y="526773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19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1443168" y="3724365"/>
            <a:ext cx="9884746" cy="1940608"/>
          </a:xfrm>
        </p:spPr>
        <p:txBody>
          <a:bodyPr>
            <a:normAutofit/>
          </a:bodyPr>
          <a:lstStyle/>
          <a:p>
            <a:pPr algn="ctr"/>
            <a:r>
              <a:rPr lang="nl-BE" sz="4000" b="1">
                <a:solidFill>
                  <a:schemeClr val="tx1"/>
                </a:solidFill>
              </a:rPr>
              <a:t>Traumasensitief omgaan met leerlingen met een vluchtverhaal</a:t>
            </a:r>
          </a:p>
        </p:txBody>
      </p:sp>
      <p:sp>
        <p:nvSpPr>
          <p:cNvPr id="5" name="Ondertitel 4"/>
          <p:cNvSpPr>
            <a:spLocks noGrp="1"/>
          </p:cNvSpPr>
          <p:nvPr>
            <p:ph type="subTitle" idx="1"/>
          </p:nvPr>
        </p:nvSpPr>
        <p:spPr>
          <a:xfrm>
            <a:off x="657563" y="1817370"/>
            <a:ext cx="10909596" cy="1085850"/>
          </a:xfrm>
        </p:spPr>
        <p:txBody>
          <a:bodyPr>
            <a:normAutofit/>
          </a:bodyPr>
          <a:lstStyle/>
          <a:p>
            <a:pPr lvl="1"/>
            <a:r>
              <a:rPr lang="nl-BE" sz="2900" err="1">
                <a:solidFill>
                  <a:schemeClr val="tx1"/>
                </a:solidFill>
                <a:latin typeface="Arial" panose="020B0604020202020204" pitchFamily="34" charset="0"/>
                <a:cs typeface="Arial" panose="020B0604020202020204" pitchFamily="34" charset="0"/>
              </a:rPr>
              <a:t>Power-point</a:t>
            </a:r>
            <a:r>
              <a:rPr lang="nl-BE" sz="2900">
                <a:solidFill>
                  <a:schemeClr val="tx1"/>
                </a:solidFill>
                <a:latin typeface="Arial" panose="020B0604020202020204" pitchFamily="34" charset="0"/>
                <a:cs typeface="Arial" panose="020B0604020202020204" pitchFamily="34" charset="0"/>
              </a:rPr>
              <a:t> uitgewerkt door Team Ondersteuning Trauma</a:t>
            </a:r>
          </a:p>
          <a:p>
            <a:pPr lvl="1"/>
            <a:r>
              <a:rPr lang="nl-BE" sz="2900">
                <a:solidFill>
                  <a:schemeClr val="tx1"/>
                </a:solidFill>
                <a:latin typeface="Arial" panose="020B0604020202020204" pitchFamily="34" charset="0"/>
                <a:cs typeface="Arial" panose="020B0604020202020204" pitchFamily="34" charset="0"/>
              </a:rPr>
              <a:t>Vlaams-Brabant, </a:t>
            </a:r>
            <a:r>
              <a:rPr lang="nl-BE" sz="2900" err="1">
                <a:solidFill>
                  <a:schemeClr val="tx1"/>
                </a:solidFill>
                <a:latin typeface="Arial" panose="020B0604020202020204" pitchFamily="34" charset="0"/>
                <a:cs typeface="Arial" panose="020B0604020202020204" pitchFamily="34" charset="0"/>
              </a:rPr>
              <a:t>Katia</a:t>
            </a:r>
            <a:r>
              <a:rPr lang="nl-BE" sz="2900">
                <a:solidFill>
                  <a:schemeClr val="tx1"/>
                </a:solidFill>
                <a:latin typeface="Arial" panose="020B0604020202020204" pitchFamily="34" charset="0"/>
                <a:cs typeface="Arial" panose="020B0604020202020204" pitchFamily="34" charset="0"/>
              </a:rPr>
              <a:t> Michaux – Els Goethals (2017-2020)</a:t>
            </a:r>
          </a:p>
          <a:p>
            <a:pPr algn="ctr"/>
            <a:endParaRPr lang="nl-BE"/>
          </a:p>
        </p:txBody>
      </p:sp>
      <p:pic>
        <p:nvPicPr>
          <p:cNvPr id="8" name="Afbeelding 7" descr="C:\Users\CLBMED~1\AppData\Local\Temp\kleurenspectrum-CLB-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563" y="4209383"/>
            <a:ext cx="776605" cy="1663097"/>
          </a:xfrm>
          <a:prstGeom prst="rect">
            <a:avLst/>
          </a:prstGeom>
          <a:noFill/>
          <a:ln>
            <a:noFill/>
          </a:ln>
        </p:spPr>
      </p:pic>
      <p:grpSp>
        <p:nvGrpSpPr>
          <p:cNvPr id="10" name="Groep 9"/>
          <p:cNvGrpSpPr>
            <a:grpSpLocks/>
          </p:cNvGrpSpPr>
          <p:nvPr/>
        </p:nvGrpSpPr>
        <p:grpSpPr bwMode="auto">
          <a:xfrm>
            <a:off x="3680749" y="812753"/>
            <a:ext cx="5103187" cy="890015"/>
            <a:chOff x="2379" y="1387"/>
            <a:chExt cx="8221" cy="1402"/>
          </a:xfrm>
        </p:grpSpPr>
        <p:pic>
          <p:nvPicPr>
            <p:cNvPr id="13" name="Afbeelding 12" descr="cid:265421312@05102009-188d"/>
            <p:cNvPicPr>
              <a:picLocks noChangeAspect="1"/>
            </p:cNvPicPr>
            <p:nvPr/>
          </p:nvPicPr>
          <p:blipFill>
            <a:blip r:embed="rId4" r:link="rId5" cstate="print">
              <a:extLst>
                <a:ext uri="{28A0092B-C50C-407E-A947-70E740481C1C}">
                  <a14:useLocalDpi xmlns:a14="http://schemas.microsoft.com/office/drawing/2010/main" val="0"/>
                </a:ext>
              </a:extLst>
            </a:blip>
            <a:srcRect l="39096" t="28162" r="29819" b="16472"/>
            <a:stretch>
              <a:fillRect/>
            </a:stretch>
          </p:blipFill>
          <p:spPr bwMode="auto">
            <a:xfrm>
              <a:off x="2379" y="1870"/>
              <a:ext cx="881" cy="645"/>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descr="N_CLB_colo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390" y="2102"/>
              <a:ext cx="1481" cy="382"/>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p:cNvSpPr txBox="1">
              <a:spLocks noChangeArrowheads="1"/>
            </p:cNvSpPr>
            <p:nvPr/>
          </p:nvSpPr>
          <p:spPr bwMode="auto">
            <a:xfrm>
              <a:off x="4919" y="1387"/>
              <a:ext cx="3808" cy="140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nl-BE" sz="1100" b="1">
                  <a:latin typeface="Arial"/>
                  <a:ea typeface="Calibri"/>
                  <a:cs typeface="Times New Roman"/>
                </a:rPr>
                <a:t>BBRIO</a:t>
              </a:r>
              <a:endParaRPr lang="nl-NL" sz="1100">
                <a:latin typeface="Calibri"/>
                <a:ea typeface="Calibri"/>
                <a:cs typeface="Times New Roman"/>
              </a:endParaRPr>
            </a:p>
            <a:p>
              <a:pPr>
                <a:lnSpc>
                  <a:spcPct val="107000"/>
                </a:lnSpc>
                <a:spcAft>
                  <a:spcPts val="800"/>
                </a:spcAft>
              </a:pPr>
              <a:r>
                <a:rPr lang="nl-BE" sz="900" b="1" err="1">
                  <a:latin typeface="Arial"/>
                  <a:ea typeface="Calibri"/>
                  <a:cs typeface="Times New Roman"/>
                </a:rPr>
                <a:t>Internettenoverleg</a:t>
              </a:r>
              <a:r>
                <a:rPr lang="nl-BE" sz="900" b="1">
                  <a:latin typeface="Arial"/>
                  <a:ea typeface="Calibri"/>
                  <a:cs typeface="Times New Roman"/>
                </a:rPr>
                <a:t> Centra voor Leerlingenbegeleiding Vlaams-Brabant </a:t>
              </a:r>
              <a:br>
                <a:rPr lang="nl-BE" sz="900" b="1">
                  <a:latin typeface="Arial"/>
                  <a:ea typeface="Calibri"/>
                  <a:cs typeface="Times New Roman"/>
                </a:rPr>
              </a:br>
              <a:r>
                <a:rPr lang="nl-BE" sz="900" b="1">
                  <a:latin typeface="Arial"/>
                  <a:ea typeface="Calibri"/>
                  <a:cs typeface="Times New Roman"/>
                </a:rPr>
                <a:t>en Brussels Hoofdstedelijk Gewest</a:t>
              </a:r>
              <a:endParaRPr lang="nl-NL" sz="1100">
                <a:latin typeface="Calibri"/>
                <a:ea typeface="Calibri"/>
                <a:cs typeface="Times New Roman"/>
              </a:endParaRPr>
            </a:p>
            <a:p>
              <a:pPr>
                <a:lnSpc>
                  <a:spcPct val="107000"/>
                </a:lnSpc>
                <a:spcAft>
                  <a:spcPts val="800"/>
                </a:spcAft>
              </a:pPr>
              <a:r>
                <a:rPr lang="nl-BE" sz="900" b="1">
                  <a:latin typeface="Arial"/>
                  <a:ea typeface="Calibri"/>
                  <a:cs typeface="Times New Roman"/>
                </a:rPr>
                <a:t> </a:t>
              </a:r>
              <a:endParaRPr lang="nl-NL" sz="1100">
                <a:latin typeface="Calibri"/>
                <a:ea typeface="Calibri"/>
                <a:cs typeface="Times New Roman"/>
              </a:endParaRPr>
            </a:p>
          </p:txBody>
        </p:sp>
        <p:pic>
          <p:nvPicPr>
            <p:cNvPr id="16" name="Afbeelding 15" descr="http://www.ewi-vlaanderen.be/sites/default/files/imce/vlaamse_overheid_logonaakt_highr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06" y="1814"/>
              <a:ext cx="1494" cy="7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6135" y="744016"/>
            <a:ext cx="1084579" cy="1084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Afbeelding 16" descr="cid:image001.png@01D446B4.F3795620"/>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940339" y="1098088"/>
            <a:ext cx="740410" cy="456565"/>
          </a:xfrm>
          <a:prstGeom prst="rect">
            <a:avLst/>
          </a:prstGeom>
          <a:noFill/>
          <a:ln>
            <a:noFill/>
          </a:ln>
        </p:spPr>
      </p:pic>
    </p:spTree>
    <p:extLst>
      <p:ext uri="{BB962C8B-B14F-4D97-AF65-F5344CB8AC3E}">
        <p14:creationId xmlns:p14="http://schemas.microsoft.com/office/powerpoint/2010/main" val="143601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hthoek 3"/>
          <p:cNvSpPr/>
          <p:nvPr/>
        </p:nvSpPr>
        <p:spPr>
          <a:xfrm>
            <a:off x="3376072" y="2916851"/>
            <a:ext cx="6591985" cy="2519536"/>
          </a:xfrm>
          <a:prstGeom prst="rect">
            <a:avLst/>
          </a:prstGeom>
          <a:solidFill>
            <a:schemeClr val="accent3">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highlight>
                <a:srgbClr val="0000FF"/>
              </a:highlight>
            </a:endParaRPr>
          </a:p>
        </p:txBody>
      </p:sp>
      <p:sp>
        <p:nvSpPr>
          <p:cNvPr id="5" name="Tekstvak 4"/>
          <p:cNvSpPr txBox="1"/>
          <p:nvPr/>
        </p:nvSpPr>
        <p:spPr>
          <a:xfrm>
            <a:off x="3521576" y="675974"/>
            <a:ext cx="3061633" cy="461665"/>
          </a:xfrm>
          <a:prstGeom prst="rect">
            <a:avLst/>
          </a:prstGeom>
          <a:noFill/>
        </p:spPr>
        <p:txBody>
          <a:bodyPr wrap="square" rtlCol="0">
            <a:spAutoFit/>
          </a:bodyPr>
          <a:lstStyle/>
          <a:p>
            <a:r>
              <a:rPr lang="nl-BE" sz="2400" b="1"/>
              <a:t>Zoogdierenbrein</a:t>
            </a:r>
          </a:p>
        </p:txBody>
      </p:sp>
      <p:sp>
        <p:nvSpPr>
          <p:cNvPr id="6" name="Tekstvak 5"/>
          <p:cNvSpPr txBox="1"/>
          <p:nvPr/>
        </p:nvSpPr>
        <p:spPr>
          <a:xfrm>
            <a:off x="3363761" y="2916851"/>
            <a:ext cx="2418938" cy="461665"/>
          </a:xfrm>
          <a:prstGeom prst="rect">
            <a:avLst/>
          </a:prstGeom>
          <a:noFill/>
        </p:spPr>
        <p:txBody>
          <a:bodyPr wrap="square" rtlCol="0">
            <a:spAutoFit/>
          </a:bodyPr>
          <a:lstStyle/>
          <a:p>
            <a:r>
              <a:rPr lang="nl-BE" sz="2400" b="1"/>
              <a:t>Mensenbrein</a:t>
            </a:r>
          </a:p>
        </p:txBody>
      </p:sp>
      <p:sp>
        <p:nvSpPr>
          <p:cNvPr id="7" name="Tekstvak 6"/>
          <p:cNvSpPr txBox="1"/>
          <p:nvPr/>
        </p:nvSpPr>
        <p:spPr>
          <a:xfrm>
            <a:off x="3466414" y="5639994"/>
            <a:ext cx="3061632" cy="461665"/>
          </a:xfrm>
          <a:prstGeom prst="rect">
            <a:avLst/>
          </a:prstGeom>
          <a:noFill/>
        </p:spPr>
        <p:txBody>
          <a:bodyPr wrap="square" rtlCol="0">
            <a:spAutoFit/>
          </a:bodyPr>
          <a:lstStyle/>
          <a:p>
            <a:r>
              <a:rPr lang="nl-BE" sz="2400" b="1"/>
              <a:t>Reptielenbrein</a:t>
            </a:r>
          </a:p>
        </p:txBody>
      </p:sp>
      <p:sp>
        <p:nvSpPr>
          <p:cNvPr id="8" name="Tekstvak 7"/>
          <p:cNvSpPr txBox="1"/>
          <p:nvPr/>
        </p:nvSpPr>
        <p:spPr>
          <a:xfrm>
            <a:off x="3637933" y="3411815"/>
            <a:ext cx="1414460" cy="400110"/>
          </a:xfrm>
          <a:prstGeom prst="rect">
            <a:avLst/>
          </a:prstGeom>
          <a:noFill/>
        </p:spPr>
        <p:txBody>
          <a:bodyPr wrap="square" rtlCol="0">
            <a:spAutoFit/>
          </a:bodyPr>
          <a:lstStyle/>
          <a:p>
            <a:r>
              <a:rPr lang="nl-BE" sz="2000"/>
              <a:t>Denken</a:t>
            </a:r>
          </a:p>
        </p:txBody>
      </p:sp>
      <p:sp>
        <p:nvSpPr>
          <p:cNvPr id="9" name="Vrije vorm 8"/>
          <p:cNvSpPr/>
          <p:nvPr/>
        </p:nvSpPr>
        <p:spPr>
          <a:xfrm>
            <a:off x="5052393" y="3041666"/>
            <a:ext cx="4572000" cy="1754947"/>
          </a:xfrm>
          <a:custGeom>
            <a:avLst/>
            <a:gdLst>
              <a:gd name="connsiteX0" fmla="*/ 0 w 4572000"/>
              <a:gd name="connsiteY0" fmla="*/ 1754947 h 1754947"/>
              <a:gd name="connsiteX1" fmla="*/ 604434 w 4572000"/>
              <a:gd name="connsiteY1" fmla="*/ 344601 h 1754947"/>
              <a:gd name="connsiteX2" fmla="*/ 1425844 w 4572000"/>
              <a:gd name="connsiteY2" fmla="*/ 1661957 h 1754947"/>
              <a:gd name="connsiteX3" fmla="*/ 1875295 w 4572000"/>
              <a:gd name="connsiteY3" fmla="*/ 871543 h 1754947"/>
              <a:gd name="connsiteX4" fmla="*/ 2293749 w 4572000"/>
              <a:gd name="connsiteY4" fmla="*/ 1599964 h 1754947"/>
              <a:gd name="connsiteX5" fmla="*/ 2464230 w 4572000"/>
              <a:gd name="connsiteY5" fmla="*/ 1243503 h 1754947"/>
              <a:gd name="connsiteX6" fmla="*/ 2805193 w 4572000"/>
              <a:gd name="connsiteY6" fmla="*/ 1212506 h 1754947"/>
              <a:gd name="connsiteX7" fmla="*/ 3037667 w 4572000"/>
              <a:gd name="connsiteY7" fmla="*/ 856045 h 1754947"/>
              <a:gd name="connsiteX8" fmla="*/ 3363132 w 4572000"/>
              <a:gd name="connsiteY8" fmla="*/ 825048 h 1754947"/>
              <a:gd name="connsiteX9" fmla="*/ 3626603 w 4572000"/>
              <a:gd name="connsiteY9" fmla="*/ 437591 h 1754947"/>
              <a:gd name="connsiteX10" fmla="*/ 3998562 w 4572000"/>
              <a:gd name="connsiteY10" fmla="*/ 453089 h 1754947"/>
              <a:gd name="connsiteX11" fmla="*/ 4262034 w 4572000"/>
              <a:gd name="connsiteY11" fmla="*/ 65631 h 1754947"/>
              <a:gd name="connsiteX12" fmla="*/ 4572000 w 4572000"/>
              <a:gd name="connsiteY12" fmla="*/ 3638 h 175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0" h="1754947">
                <a:moveTo>
                  <a:pt x="0" y="1754947"/>
                </a:moveTo>
                <a:cubicBezTo>
                  <a:pt x="183396" y="1057523"/>
                  <a:pt x="366793" y="360099"/>
                  <a:pt x="604434" y="344601"/>
                </a:cubicBezTo>
                <a:cubicBezTo>
                  <a:pt x="842075" y="329103"/>
                  <a:pt x="1214034" y="1574133"/>
                  <a:pt x="1425844" y="1661957"/>
                </a:cubicBezTo>
                <a:cubicBezTo>
                  <a:pt x="1637654" y="1749781"/>
                  <a:pt x="1730644" y="881875"/>
                  <a:pt x="1875295" y="871543"/>
                </a:cubicBezTo>
                <a:cubicBezTo>
                  <a:pt x="2019946" y="861211"/>
                  <a:pt x="2195593" y="1537971"/>
                  <a:pt x="2293749" y="1599964"/>
                </a:cubicBezTo>
                <a:cubicBezTo>
                  <a:pt x="2391905" y="1661957"/>
                  <a:pt x="2378989" y="1308079"/>
                  <a:pt x="2464230" y="1243503"/>
                </a:cubicBezTo>
                <a:cubicBezTo>
                  <a:pt x="2549471" y="1178927"/>
                  <a:pt x="2709620" y="1277082"/>
                  <a:pt x="2805193" y="1212506"/>
                </a:cubicBezTo>
                <a:cubicBezTo>
                  <a:pt x="2900766" y="1147930"/>
                  <a:pt x="2944677" y="920621"/>
                  <a:pt x="3037667" y="856045"/>
                </a:cubicBezTo>
                <a:cubicBezTo>
                  <a:pt x="3130657" y="791469"/>
                  <a:pt x="3264976" y="894790"/>
                  <a:pt x="3363132" y="825048"/>
                </a:cubicBezTo>
                <a:cubicBezTo>
                  <a:pt x="3461288" y="755306"/>
                  <a:pt x="3520698" y="499584"/>
                  <a:pt x="3626603" y="437591"/>
                </a:cubicBezTo>
                <a:cubicBezTo>
                  <a:pt x="3732508" y="375598"/>
                  <a:pt x="3892657" y="515082"/>
                  <a:pt x="3998562" y="453089"/>
                </a:cubicBezTo>
                <a:cubicBezTo>
                  <a:pt x="4104467" y="391096"/>
                  <a:pt x="4166461" y="140539"/>
                  <a:pt x="4262034" y="65631"/>
                </a:cubicBezTo>
                <a:cubicBezTo>
                  <a:pt x="4357607" y="-9278"/>
                  <a:pt x="4464803" y="-2820"/>
                  <a:pt x="4572000" y="363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3622762" y="1552265"/>
            <a:ext cx="2159937" cy="400110"/>
          </a:xfrm>
          <a:prstGeom prst="rect">
            <a:avLst/>
          </a:prstGeom>
          <a:noFill/>
        </p:spPr>
        <p:txBody>
          <a:bodyPr wrap="square" rtlCol="0">
            <a:spAutoFit/>
          </a:bodyPr>
          <a:lstStyle/>
          <a:p>
            <a:r>
              <a:rPr lang="nl-BE" sz="2000"/>
              <a:t>Vluchten</a:t>
            </a:r>
          </a:p>
        </p:txBody>
      </p:sp>
      <p:sp>
        <p:nvSpPr>
          <p:cNvPr id="11" name="Tekstvak 10"/>
          <p:cNvSpPr txBox="1"/>
          <p:nvPr/>
        </p:nvSpPr>
        <p:spPr>
          <a:xfrm>
            <a:off x="3622762" y="1137639"/>
            <a:ext cx="2031473" cy="400110"/>
          </a:xfrm>
          <a:prstGeom prst="rect">
            <a:avLst/>
          </a:prstGeom>
          <a:noFill/>
        </p:spPr>
        <p:txBody>
          <a:bodyPr wrap="square" rtlCol="0">
            <a:spAutoFit/>
          </a:bodyPr>
          <a:lstStyle/>
          <a:p>
            <a:r>
              <a:rPr lang="nl-BE" sz="2000"/>
              <a:t>Vechten</a:t>
            </a:r>
          </a:p>
        </p:txBody>
      </p:sp>
      <p:sp>
        <p:nvSpPr>
          <p:cNvPr id="14" name="Tekstvak 13"/>
          <p:cNvSpPr txBox="1"/>
          <p:nvPr/>
        </p:nvSpPr>
        <p:spPr>
          <a:xfrm>
            <a:off x="3637933" y="1972578"/>
            <a:ext cx="1607879" cy="400110"/>
          </a:xfrm>
          <a:prstGeom prst="rect">
            <a:avLst/>
          </a:prstGeom>
          <a:noFill/>
        </p:spPr>
        <p:txBody>
          <a:bodyPr wrap="square" rtlCol="0">
            <a:spAutoFit/>
          </a:bodyPr>
          <a:lstStyle/>
          <a:p>
            <a:r>
              <a:rPr lang="nl-BE" sz="2000"/>
              <a:t>Bevriezen</a:t>
            </a:r>
          </a:p>
        </p:txBody>
      </p:sp>
      <p:sp>
        <p:nvSpPr>
          <p:cNvPr id="18" name="Tekstvak 17"/>
          <p:cNvSpPr txBox="1"/>
          <p:nvPr/>
        </p:nvSpPr>
        <p:spPr>
          <a:xfrm>
            <a:off x="3948336" y="6086270"/>
            <a:ext cx="3196560" cy="400110"/>
          </a:xfrm>
          <a:prstGeom prst="rect">
            <a:avLst/>
          </a:prstGeom>
          <a:noFill/>
        </p:spPr>
        <p:txBody>
          <a:bodyPr wrap="square" rtlCol="0">
            <a:spAutoFit/>
          </a:bodyPr>
          <a:lstStyle/>
          <a:p>
            <a:r>
              <a:rPr lang="nl-BE" sz="2000"/>
              <a:t>(Passief) bevriezen</a:t>
            </a:r>
          </a:p>
        </p:txBody>
      </p:sp>
      <p:cxnSp>
        <p:nvCxnSpPr>
          <p:cNvPr id="3" name="Rechte verbindingslijn 2"/>
          <p:cNvCxnSpPr/>
          <p:nvPr/>
        </p:nvCxnSpPr>
        <p:spPr>
          <a:xfrm>
            <a:off x="3466414" y="4865145"/>
            <a:ext cx="6591985"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5" name="Rechte verbindingslijn met pijl 14"/>
          <p:cNvCxnSpPr/>
          <p:nvPr/>
        </p:nvCxnSpPr>
        <p:spPr>
          <a:xfrm flipV="1">
            <a:off x="5690632" y="4179124"/>
            <a:ext cx="0" cy="636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Rechte verbindingslijn met pijl 18"/>
          <p:cNvCxnSpPr/>
          <p:nvPr/>
        </p:nvCxnSpPr>
        <p:spPr>
          <a:xfrm flipV="1">
            <a:off x="6923524" y="4159869"/>
            <a:ext cx="0" cy="636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p:cNvCxnSpPr/>
          <p:nvPr/>
        </p:nvCxnSpPr>
        <p:spPr>
          <a:xfrm flipV="1">
            <a:off x="8544272" y="4205987"/>
            <a:ext cx="0" cy="636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5-puntige ster 12"/>
          <p:cNvSpPr/>
          <p:nvPr/>
        </p:nvSpPr>
        <p:spPr>
          <a:xfrm>
            <a:off x="9620344" y="4674764"/>
            <a:ext cx="304221" cy="282208"/>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1" name="Rechte verbindingslijn met pijl 20"/>
          <p:cNvCxnSpPr>
            <a:cxnSpLocks/>
          </p:cNvCxnSpPr>
          <p:nvPr/>
        </p:nvCxnSpPr>
        <p:spPr>
          <a:xfrm flipV="1">
            <a:off x="9784218" y="2486526"/>
            <a:ext cx="0" cy="2256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9968057" y="4183519"/>
            <a:ext cx="1152785" cy="369332"/>
          </a:xfrm>
          <a:prstGeom prst="rect">
            <a:avLst/>
          </a:prstGeom>
          <a:noFill/>
        </p:spPr>
        <p:txBody>
          <a:bodyPr wrap="square" rtlCol="0">
            <a:spAutoFit/>
          </a:bodyPr>
          <a:lstStyle/>
          <a:p>
            <a:r>
              <a:rPr lang="nl-BE"/>
              <a:t>Trigger</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76" y="5377886"/>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33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10194" y="2363299"/>
            <a:ext cx="11300814" cy="3858492"/>
          </a:xfrm>
          <a:prstGeom prst="rect">
            <a:avLst/>
          </a:prstGeom>
          <a:noFill/>
        </p:spPr>
        <p:txBody>
          <a:bodyPr wrap="square" rtlCol="0">
            <a:spAutoFit/>
          </a:bodyPr>
          <a:lstStyle/>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Kinderen reageren alert op omgeving (ervaren omgeving als bedreigend)</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Doen er alles aan om dreiging te vermijden</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Klas uitlopen, op speelplaats in een hoekje, lopen weg als je ze wilt aanspreken, weigeren je aan te kijken, voeren opdrachten niet uit</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Doen soms niet mee aan activiteit om te vermijden dat ze worden buitengesloten of verliezen, opdracht weigeren uit te voeren</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Soms opstandig gedrag om uit de klas gestuurd te worden en zo trigger te vermijden</a:t>
            </a:r>
          </a:p>
          <a:p>
            <a:pPr lvl="1">
              <a:buClr>
                <a:schemeClr val="accent2"/>
              </a:buClr>
            </a:pPr>
            <a:endParaRPr lang="nl-BE" sz="2400"/>
          </a:p>
        </p:txBody>
      </p:sp>
      <p:sp>
        <p:nvSpPr>
          <p:cNvPr id="2" name="Titel 1"/>
          <p:cNvSpPr>
            <a:spLocks noGrp="1"/>
          </p:cNvSpPr>
          <p:nvPr>
            <p:ph type="title"/>
          </p:nvPr>
        </p:nvSpPr>
        <p:spPr>
          <a:xfrm>
            <a:off x="463826" y="631943"/>
            <a:ext cx="8176591" cy="1028699"/>
          </a:xfrm>
        </p:spPr>
        <p:txBody>
          <a:bodyPr>
            <a:normAutofit/>
          </a:bodyPr>
          <a:lstStyle/>
          <a:p>
            <a:pPr marL="457200" lvl="1">
              <a:buClr>
                <a:schemeClr val="accent2"/>
              </a:buClr>
            </a:pPr>
            <a:r>
              <a:rPr lang="nl-BE" sz="4000" b="1" kern="1200" cap="all">
                <a:solidFill>
                  <a:schemeClr val="tx1"/>
                </a:solidFill>
                <a:latin typeface="+mj-lt"/>
                <a:ea typeface="+mj-ea"/>
                <a:cs typeface="+mj-cs"/>
              </a:rPr>
              <a:t>Vluchten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212" y="457199"/>
            <a:ext cx="7828788" cy="1368617"/>
          </a:xfrm>
          <a:prstGeom prst="rect">
            <a:avLst/>
          </a:prstGeom>
        </p:spPr>
      </p:pic>
    </p:spTree>
    <p:extLst>
      <p:ext uri="{BB962C8B-B14F-4D97-AF65-F5344CB8AC3E}">
        <p14:creationId xmlns:p14="http://schemas.microsoft.com/office/powerpoint/2010/main" val="391140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kstvak 5"/>
          <p:cNvSpPr txBox="1"/>
          <p:nvPr/>
        </p:nvSpPr>
        <p:spPr>
          <a:xfrm>
            <a:off x="342461" y="2322033"/>
            <a:ext cx="11124114" cy="3191643"/>
          </a:xfrm>
          <a:prstGeom prst="rect">
            <a:avLst/>
          </a:prstGeom>
          <a:noFill/>
        </p:spPr>
        <p:txBody>
          <a:bodyPr wrap="square" rtlCol="0">
            <a:spAutoFit/>
          </a:bodyPr>
          <a:lstStyle/>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Bewegingen worden onrustiger</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Blik verandert (pupillen groter)</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Spannen spieren aan, ballen vuisten, harder praten, rood worden, zweet op voorhoofd</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Opeens heel boos worden</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Gaan schreeuwen, schoppen, slaan, gooien</a:t>
            </a:r>
          </a:p>
          <a:p>
            <a:pPr lvl="1">
              <a:buClr>
                <a:schemeClr val="accent2"/>
              </a:buClr>
            </a:pPr>
            <a:endParaRPr lang="nl-BE" sz="240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el 1"/>
          <p:cNvSpPr txBox="1">
            <a:spLocks/>
          </p:cNvSpPr>
          <p:nvPr/>
        </p:nvSpPr>
        <p:spPr>
          <a:xfrm>
            <a:off x="342461" y="457201"/>
            <a:ext cx="7105261" cy="1053547"/>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lvl="1">
              <a:buClr>
                <a:schemeClr val="accent2"/>
              </a:buClr>
            </a:pPr>
            <a:r>
              <a:rPr lang="nl-BE" sz="4000" b="1" kern="1200" cap="all">
                <a:solidFill>
                  <a:schemeClr val="tx1"/>
                </a:solidFill>
                <a:latin typeface="+mj-lt"/>
                <a:ea typeface="+mj-ea"/>
                <a:cs typeface="+mj-cs"/>
              </a:rPr>
              <a:t>Vechten</a:t>
            </a:r>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535" y="3961578"/>
            <a:ext cx="3933825" cy="2619375"/>
          </a:xfrm>
          <a:prstGeom prst="rect">
            <a:avLst/>
          </a:prstGeom>
        </p:spPr>
      </p:pic>
    </p:spTree>
    <p:extLst>
      <p:ext uri="{BB962C8B-B14F-4D97-AF65-F5344CB8AC3E}">
        <p14:creationId xmlns:p14="http://schemas.microsoft.com/office/powerpoint/2010/main" val="1146025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kstvak 5"/>
          <p:cNvSpPr txBox="1"/>
          <p:nvPr/>
        </p:nvSpPr>
        <p:spPr>
          <a:xfrm>
            <a:off x="342462" y="1884086"/>
            <a:ext cx="9930004" cy="2654060"/>
          </a:xfrm>
          <a:prstGeom prst="rect">
            <a:avLst/>
          </a:prstGeom>
          <a:noFill/>
        </p:spPr>
        <p:txBody>
          <a:bodyPr wrap="square" rtlCol="0">
            <a:spAutoFit/>
          </a:bodyPr>
          <a:lstStyle/>
          <a:p>
            <a:pPr marL="1257300" lvl="2" indent="-342900">
              <a:buClr>
                <a:schemeClr val="accent2"/>
              </a:buClr>
              <a:buFontTx/>
              <a:buChar char="-"/>
            </a:pPr>
            <a:endParaRPr lang="nl-BE" sz="2400"/>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Bewegingsloos blijven zitten, verstijven</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Lichaam is klaar om te vechten of te vluchten </a:t>
            </a:r>
            <a:r>
              <a:rPr lang="nl-BE" sz="2800">
                <a:sym typeface="Wingdings" panose="05000000000000000000" pitchFamily="2" charset="2"/>
              </a:rPr>
              <a:t></a:t>
            </a:r>
            <a:r>
              <a:rPr lang="nl-BE" sz="2800"/>
              <a:t> zintuigen hierop gericht</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Evenveel stress (hoewel dit niet zo lijkt)</a:t>
            </a:r>
          </a:p>
          <a:p>
            <a:pPr lvl="2">
              <a:buClr>
                <a:schemeClr val="accent2"/>
              </a:buClr>
            </a:pPr>
            <a:endParaRPr lang="nl-BE" sz="240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4"/>
          <p:cNvSpPr>
            <a:spLocks noGrp="1"/>
          </p:cNvSpPr>
          <p:nvPr>
            <p:ph type="title"/>
          </p:nvPr>
        </p:nvSpPr>
        <p:spPr>
          <a:xfrm>
            <a:off x="675862" y="500635"/>
            <a:ext cx="7225820" cy="1220460"/>
          </a:xfrm>
        </p:spPr>
        <p:txBody>
          <a:bodyPr/>
          <a:lstStyle/>
          <a:p>
            <a:r>
              <a:rPr lang="nl-BE"/>
              <a:t> </a:t>
            </a:r>
            <a:r>
              <a:rPr lang="nl-BE" sz="4000" b="1">
                <a:solidFill>
                  <a:schemeClr val="tx1"/>
                </a:solidFill>
              </a:rPr>
              <a:t>Bevriezen</a:t>
            </a: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872" y="3499866"/>
            <a:ext cx="3810000" cy="2857500"/>
          </a:xfrm>
          <a:prstGeom prst="rect">
            <a:avLst/>
          </a:prstGeom>
        </p:spPr>
      </p:pic>
    </p:spTree>
    <p:extLst>
      <p:ext uri="{BB962C8B-B14F-4D97-AF65-F5344CB8AC3E}">
        <p14:creationId xmlns:p14="http://schemas.microsoft.com/office/powerpoint/2010/main" val="219060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kstvak 5"/>
          <p:cNvSpPr txBox="1"/>
          <p:nvPr/>
        </p:nvSpPr>
        <p:spPr>
          <a:xfrm>
            <a:off x="342462" y="2204127"/>
            <a:ext cx="9930004" cy="3920047"/>
          </a:xfrm>
          <a:prstGeom prst="rect">
            <a:avLst/>
          </a:prstGeom>
          <a:noFill/>
        </p:spPr>
        <p:txBody>
          <a:bodyPr wrap="square" rtlCol="0">
            <a:spAutoFit/>
          </a:bodyPr>
          <a:lstStyle/>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Aandacht naar binnen</a:t>
            </a:r>
          </a:p>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Lichaam bereidt voor op ernstige verwonding</a:t>
            </a:r>
          </a:p>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Hartslag verlaagt, bloed van ledematen weggevoerd, ademhaling oppervlakkiger, lichaamstemperatuur daalt</a:t>
            </a:r>
          </a:p>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Stoffen die pijn verdooft </a:t>
            </a:r>
            <a:r>
              <a:rPr lang="nl-BE" sz="2800">
                <a:sym typeface="Wingdings" panose="05000000000000000000" pitchFamily="2" charset="2"/>
              </a:rPr>
              <a:t> </a:t>
            </a:r>
            <a:r>
              <a:rPr lang="nl-BE" sz="2800"/>
              <a:t>psychologische afstand (vergroot kans op overleven  </a:t>
            </a:r>
          </a:p>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Blik verandert (pupillen kleiner), voor zich uit staren, spieren verslappen, afsluiten</a:t>
            </a:r>
          </a:p>
          <a:p>
            <a:pPr marL="342900" indent="-342900">
              <a:buClr>
                <a:schemeClr val="accent2"/>
              </a:buClr>
              <a:buFont typeface="Wingdings" panose="05000000000000000000" pitchFamily="2" charset="2"/>
              <a:buChar char="§"/>
            </a:pPr>
            <a:r>
              <a:rPr lang="nl-BE" sz="2800"/>
              <a:t>Dissociatie</a:t>
            </a:r>
          </a:p>
        </p:txBody>
      </p:sp>
      <p:sp>
        <p:nvSpPr>
          <p:cNvPr id="2" name="Titel 1"/>
          <p:cNvSpPr>
            <a:spLocks noGrp="1"/>
          </p:cNvSpPr>
          <p:nvPr>
            <p:ph type="title"/>
          </p:nvPr>
        </p:nvSpPr>
        <p:spPr>
          <a:xfrm>
            <a:off x="819923" y="617393"/>
            <a:ext cx="9885463" cy="1028699"/>
          </a:xfrm>
        </p:spPr>
        <p:txBody>
          <a:bodyPr>
            <a:normAutofit/>
          </a:bodyPr>
          <a:lstStyle/>
          <a:p>
            <a:r>
              <a:rPr lang="nl-NL" sz="4000" b="1">
                <a:solidFill>
                  <a:schemeClr val="tx1"/>
                </a:solidFill>
              </a:rPr>
              <a:t>Passief Bevriezen</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24" y="475867"/>
            <a:ext cx="3851148" cy="2413386"/>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96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60704" y="768096"/>
            <a:ext cx="10550103" cy="947860"/>
          </a:xfrm>
        </p:spPr>
        <p:txBody>
          <a:bodyPr>
            <a:normAutofit/>
          </a:bodyPr>
          <a:lstStyle/>
          <a:p>
            <a:r>
              <a:rPr lang="nl-BE" sz="4000" b="1"/>
              <a:t>De drie breinen (augeo.nl)</a:t>
            </a:r>
          </a:p>
        </p:txBody>
      </p:sp>
      <p:sp>
        <p:nvSpPr>
          <p:cNvPr id="3" name="Tijdelijke aanduiding voor inhoud 2"/>
          <p:cNvSpPr>
            <a:spLocks noGrp="1"/>
          </p:cNvSpPr>
          <p:nvPr>
            <p:ph idx="1"/>
          </p:nvPr>
        </p:nvSpPr>
        <p:spPr>
          <a:xfrm>
            <a:off x="436563" y="1935480"/>
            <a:ext cx="11470957" cy="4668520"/>
          </a:xfrm>
        </p:spPr>
        <p:txBody>
          <a:bodyPr>
            <a:normAutofit fontScale="62500" lnSpcReduction="20000"/>
          </a:bodyPr>
          <a:lstStyle/>
          <a:p>
            <a:pPr marL="0" indent="0" algn="l" rtl="0" fontAlgn="base">
              <a:buNone/>
            </a:pPr>
            <a:br>
              <a:rPr lang="nl-NL" sz="4000" u="sng">
                <a:hlinkClick r:id="rId3"/>
              </a:rPr>
            </a:br>
            <a:r>
              <a:rPr lang="nl-NL" sz="4000" b="1" i="0" u="none" strike="noStrike" err="1">
                <a:solidFill>
                  <a:srgbClr val="000000"/>
                </a:solidFill>
                <a:effectLst/>
                <a:latin typeface="Calibri" panose="020F0502020204030204" pitchFamily="34" charset="0"/>
              </a:rPr>
              <a:t>Window</a:t>
            </a:r>
            <a:r>
              <a:rPr lang="nl-NL" sz="4000" b="1" i="0" u="none" strike="noStrike">
                <a:solidFill>
                  <a:srgbClr val="000000"/>
                </a:solidFill>
                <a:effectLst/>
                <a:latin typeface="Calibri" panose="020F0502020204030204" pitchFamily="34" charset="0"/>
              </a:rPr>
              <a:t> Of </a:t>
            </a:r>
            <a:r>
              <a:rPr lang="nl-NL" sz="4000" b="1" i="0" u="none" strike="noStrike" err="1">
                <a:solidFill>
                  <a:srgbClr val="000000"/>
                </a:solidFill>
                <a:effectLst/>
                <a:latin typeface="Calibri" panose="020F0502020204030204" pitchFamily="34" charset="0"/>
              </a:rPr>
              <a:t>Tolerance</a:t>
            </a:r>
            <a:r>
              <a:rPr lang="nl-NL" sz="4000" b="1" i="0" u="none" strike="noStrike">
                <a:solidFill>
                  <a:srgbClr val="000000"/>
                </a:solidFill>
                <a:effectLst/>
                <a:latin typeface="Calibri" panose="020F0502020204030204" pitchFamily="34" charset="0"/>
              </a:rPr>
              <a:t> (WOT) </a:t>
            </a:r>
            <a:endParaRPr lang="nl-NL" sz="4000" u="sng"/>
          </a:p>
          <a:p>
            <a:pPr algn="l" rtl="0" fontAlgn="base"/>
            <a:r>
              <a:rPr lang="nl-NL" sz="4000" b="0" i="0" u="none" strike="noStrike">
                <a:solidFill>
                  <a:srgbClr val="000000"/>
                </a:solidFill>
                <a:effectLst/>
                <a:latin typeface="Calibri" panose="020F0502020204030204" pitchFamily="34" charset="0"/>
              </a:rPr>
              <a:t>Filmpje in Nederlands:</a:t>
            </a:r>
            <a:endParaRPr lang="nl-NL" sz="4000" b="0" i="0">
              <a:solidFill>
                <a:srgbClr val="000000"/>
              </a:solidFill>
              <a:effectLst/>
              <a:latin typeface="Segoe UI" panose="020B0502040204020203" pitchFamily="34" charset="0"/>
            </a:endParaRPr>
          </a:p>
          <a:p>
            <a:pPr algn="l" rtl="0" fontAlgn="base"/>
            <a:r>
              <a:rPr lang="nl-NL" sz="4000" b="0" i="0" u="none" strike="noStrike">
                <a:solidFill>
                  <a:srgbClr val="000000"/>
                </a:solidFill>
                <a:effectLst/>
                <a:latin typeface="Calibri" panose="020F0502020204030204" pitchFamily="34" charset="0"/>
                <a:hlinkClick r:id="rId4"/>
              </a:rPr>
              <a:t>Animatie Stress </a:t>
            </a:r>
            <a:r>
              <a:rPr lang="nl-NL" sz="4000" b="0" i="0" u="none" strike="noStrike" err="1">
                <a:solidFill>
                  <a:srgbClr val="000000"/>
                </a:solidFill>
                <a:effectLst/>
                <a:latin typeface="Calibri" panose="020F0502020204030204" pitchFamily="34" charset="0"/>
                <a:hlinkClick r:id="rId4"/>
              </a:rPr>
              <a:t>window</a:t>
            </a:r>
            <a:r>
              <a:rPr lang="nl-NL" sz="4000" b="0" i="0" u="none" strike="noStrike">
                <a:solidFill>
                  <a:srgbClr val="000000"/>
                </a:solidFill>
                <a:effectLst/>
                <a:latin typeface="Calibri" panose="020F0502020204030204" pitchFamily="34" charset="0"/>
                <a:hlinkClick r:id="rId4"/>
              </a:rPr>
              <a:t> of </a:t>
            </a:r>
            <a:r>
              <a:rPr lang="nl-NL" sz="4000" b="0" i="0" u="none" strike="noStrike" err="1">
                <a:solidFill>
                  <a:srgbClr val="000000"/>
                </a:solidFill>
                <a:effectLst/>
                <a:latin typeface="Calibri" panose="020F0502020204030204" pitchFamily="34" charset="0"/>
                <a:hlinkClick r:id="rId4"/>
              </a:rPr>
              <a:t>tolerance</a:t>
            </a:r>
            <a:r>
              <a:rPr lang="nl-NL" sz="4000" b="0" i="0" u="none" strike="noStrike">
                <a:solidFill>
                  <a:srgbClr val="000000"/>
                </a:solidFill>
                <a:effectLst/>
                <a:latin typeface="Calibri" panose="020F0502020204030204" pitchFamily="34" charset="0"/>
                <a:hlinkClick r:id="rId4"/>
              </a:rPr>
              <a:t> (</a:t>
            </a:r>
            <a:r>
              <a:rPr lang="nl-NL" sz="4000" b="0" i="0" u="none" strike="noStrike" err="1">
                <a:solidFill>
                  <a:srgbClr val="000000"/>
                </a:solidFill>
                <a:effectLst/>
                <a:latin typeface="Calibri" panose="020F0502020204030204" pitchFamily="34" charset="0"/>
                <a:hlinkClick r:id="rId4"/>
              </a:rPr>
              <a:t>Augeo</a:t>
            </a:r>
            <a:r>
              <a:rPr lang="nl-NL" sz="4000" b="0" i="0" u="none" strike="noStrike">
                <a:solidFill>
                  <a:srgbClr val="000000"/>
                </a:solidFill>
                <a:effectLst/>
                <a:latin typeface="Calibri" panose="020F0502020204030204" pitchFamily="34" charset="0"/>
                <a:hlinkClick r:id="rId4"/>
              </a:rPr>
              <a:t> Foundation en Stichting Kinderpostzegels Nederland</a:t>
            </a:r>
            <a:endParaRPr lang="nl-NL" sz="4000" b="0" i="0" u="none" strike="noStrike">
              <a:solidFill>
                <a:srgbClr val="000000"/>
              </a:solidFill>
              <a:effectLst/>
              <a:latin typeface="Calibri" panose="020F0502020204030204" pitchFamily="34" charset="0"/>
            </a:endParaRPr>
          </a:p>
          <a:p>
            <a:pPr algn="l" rtl="0" fontAlgn="base"/>
            <a:endParaRPr lang="nl-NL" sz="4000">
              <a:solidFill>
                <a:srgbClr val="000000"/>
              </a:solidFill>
              <a:latin typeface="Calibri" panose="020F0502020204030204" pitchFamily="34" charset="0"/>
            </a:endParaRPr>
          </a:p>
          <a:p>
            <a:pPr algn="l" rtl="0" fontAlgn="base"/>
            <a:r>
              <a:rPr lang="nl-NL" sz="4000" b="0" i="0" u="none" strike="noStrike">
                <a:solidFill>
                  <a:srgbClr val="000000"/>
                </a:solidFill>
                <a:effectLst/>
                <a:latin typeface="Calibri" panose="020F0502020204030204" pitchFamily="34" charset="0"/>
              </a:rPr>
              <a:t>Filmpje in Oekraïens:</a:t>
            </a:r>
            <a:r>
              <a:rPr lang="nl-NL" sz="4000" b="0" i="0">
                <a:solidFill>
                  <a:srgbClr val="000000"/>
                </a:solidFill>
                <a:effectLst/>
                <a:latin typeface="Calibri" panose="020F0502020204030204" pitchFamily="34" charset="0"/>
              </a:rPr>
              <a:t> </a:t>
            </a:r>
            <a:endParaRPr lang="nl-NL" sz="4000" b="0" i="0">
              <a:solidFill>
                <a:srgbClr val="000000"/>
              </a:solidFill>
              <a:effectLst/>
              <a:latin typeface="Segoe UI" panose="020B0502040204020203" pitchFamily="34" charset="0"/>
            </a:endParaRPr>
          </a:p>
          <a:p>
            <a:pPr algn="l" rtl="0" fontAlgn="base"/>
            <a:r>
              <a:rPr lang="nl-NL" sz="4000" b="0" i="0" u="none" strike="noStrike" err="1">
                <a:solidFill>
                  <a:srgbClr val="000000"/>
                </a:solidFill>
                <a:effectLst/>
                <a:latin typeface="Calibri" panose="020F0502020204030204" pitchFamily="34" charset="0"/>
                <a:hlinkClick r:id="rId5"/>
              </a:rPr>
              <a:t>Window</a:t>
            </a:r>
            <a:r>
              <a:rPr lang="nl-NL" sz="4000" b="0" i="0" u="none" strike="noStrike">
                <a:solidFill>
                  <a:srgbClr val="000000"/>
                </a:solidFill>
                <a:effectLst/>
                <a:latin typeface="Calibri" panose="020F0502020204030204" pitchFamily="34" charset="0"/>
                <a:hlinkClick r:id="rId5"/>
              </a:rPr>
              <a:t> of </a:t>
            </a:r>
            <a:r>
              <a:rPr lang="nl-NL" sz="4000" b="0" i="0" u="none" strike="noStrike" err="1">
                <a:solidFill>
                  <a:srgbClr val="000000"/>
                </a:solidFill>
                <a:effectLst/>
                <a:latin typeface="Calibri" panose="020F0502020204030204" pitchFamily="34" charset="0"/>
                <a:hlinkClick r:id="rId5"/>
              </a:rPr>
              <a:t>Tolerance</a:t>
            </a:r>
            <a:r>
              <a:rPr lang="nl-NL" sz="4000" b="0" i="0" u="none" strike="noStrike">
                <a:solidFill>
                  <a:srgbClr val="000000"/>
                </a:solidFill>
                <a:effectLst/>
                <a:latin typeface="Calibri" panose="020F0502020204030204" pitchFamily="34" charset="0"/>
                <a:hlinkClick r:id="rId5"/>
              </a:rPr>
              <a:t> </a:t>
            </a:r>
            <a:r>
              <a:rPr lang="nl-NL" sz="4000" b="0" i="0" u="none" strike="noStrike" err="1">
                <a:solidFill>
                  <a:srgbClr val="000000"/>
                </a:solidFill>
                <a:effectLst/>
                <a:latin typeface="Calibri" panose="020F0502020204030204" pitchFamily="34" charset="0"/>
                <a:hlinkClick r:id="rId5"/>
              </a:rPr>
              <a:t>Ukrainian</a:t>
            </a:r>
            <a:r>
              <a:rPr lang="nl-NL" sz="4000" b="0" i="0" u="none" strike="noStrike">
                <a:solidFill>
                  <a:srgbClr val="000000"/>
                </a:solidFill>
                <a:effectLst/>
                <a:latin typeface="Calibri" panose="020F0502020204030204" pitchFamily="34" charset="0"/>
                <a:hlinkClick r:id="rId5"/>
              </a:rPr>
              <a:t> | </a:t>
            </a:r>
            <a:r>
              <a:rPr lang="nl-NL" sz="4000" b="0" i="0" u="none" strike="noStrike" err="1">
                <a:solidFill>
                  <a:srgbClr val="000000"/>
                </a:solidFill>
                <a:effectLst/>
                <a:latin typeface="Calibri" panose="020F0502020204030204" pitchFamily="34" charset="0"/>
                <a:hlinkClick r:id="rId5"/>
              </a:rPr>
              <a:t>Вікно</a:t>
            </a:r>
            <a:r>
              <a:rPr lang="nl-NL" sz="4000" b="0" i="0" u="none" strike="noStrike">
                <a:solidFill>
                  <a:srgbClr val="000000"/>
                </a:solidFill>
                <a:effectLst/>
                <a:latin typeface="Calibri" panose="020F0502020204030204" pitchFamily="34" charset="0"/>
                <a:hlinkClick r:id="rId5"/>
              </a:rPr>
              <a:t> </a:t>
            </a:r>
            <a:r>
              <a:rPr lang="nl-NL" sz="4000" b="0" i="0" u="none" strike="noStrike" err="1">
                <a:solidFill>
                  <a:srgbClr val="000000"/>
                </a:solidFill>
                <a:effectLst/>
                <a:latin typeface="Calibri" panose="020F0502020204030204" pitchFamily="34" charset="0"/>
                <a:hlinkClick r:id="rId5"/>
              </a:rPr>
              <a:t>толерантності</a:t>
            </a:r>
            <a:r>
              <a:rPr lang="nl-NL" sz="4000" b="0" i="0" u="none" strike="noStrike">
                <a:solidFill>
                  <a:srgbClr val="000000"/>
                </a:solidFill>
                <a:effectLst/>
                <a:latin typeface="Calibri" panose="020F0502020204030204" pitchFamily="34" charset="0"/>
                <a:hlinkClick r:id="rId5"/>
              </a:rPr>
              <a:t> |  </a:t>
            </a:r>
            <a:r>
              <a:rPr lang="nl-NL" sz="4000" b="0" i="0" u="none" strike="noStrike" err="1">
                <a:solidFill>
                  <a:srgbClr val="000000"/>
                </a:solidFill>
                <a:effectLst/>
                <a:latin typeface="Calibri" panose="020F0502020204030204" pitchFamily="34" charset="0"/>
                <a:hlinkClick r:id="rId5"/>
              </a:rPr>
              <a:t>Augeo</a:t>
            </a:r>
            <a:r>
              <a:rPr lang="nl-NL" sz="4000" b="0" i="0" u="none" strike="noStrike">
                <a:solidFill>
                  <a:srgbClr val="000000"/>
                </a:solidFill>
                <a:effectLst/>
                <a:latin typeface="Calibri" panose="020F0502020204030204" pitchFamily="34" charset="0"/>
                <a:hlinkClick r:id="rId5"/>
              </a:rPr>
              <a:t> Foundation &amp; Stichting Kinderpostzegels</a:t>
            </a:r>
            <a:r>
              <a:rPr lang="nl-NL" sz="4000" b="0" i="0">
                <a:solidFill>
                  <a:srgbClr val="000000"/>
                </a:solidFill>
                <a:effectLst/>
                <a:latin typeface="Calibri" panose="020F0502020204030204" pitchFamily="34" charset="0"/>
              </a:rPr>
              <a:t> </a:t>
            </a:r>
          </a:p>
          <a:p>
            <a:pPr marL="0" indent="0" algn="l" rtl="0" fontAlgn="base">
              <a:buNone/>
            </a:pPr>
            <a:r>
              <a:rPr lang="nl-NL" sz="4000" b="0" i="0">
                <a:solidFill>
                  <a:srgbClr val="000000"/>
                </a:solidFill>
                <a:effectLst/>
                <a:latin typeface="Calibri" panose="020F0502020204030204" pitchFamily="34" charset="0"/>
              </a:rPr>
              <a:t> </a:t>
            </a:r>
            <a:endParaRPr lang="nl-NL" sz="4000" b="0" i="0">
              <a:solidFill>
                <a:srgbClr val="000000"/>
              </a:solidFill>
              <a:effectLst/>
              <a:latin typeface="Segoe UI" panose="020B0502040204020203" pitchFamily="34" charset="0"/>
            </a:endParaRPr>
          </a:p>
          <a:p>
            <a:pPr algn="l" rtl="0" fontAlgn="base"/>
            <a:r>
              <a:rPr lang="nl-NL" sz="4000" b="0" i="0" u="none" strike="noStrike">
                <a:solidFill>
                  <a:srgbClr val="000000"/>
                </a:solidFill>
                <a:effectLst/>
                <a:latin typeface="Calibri" panose="020F0502020204030204" pitchFamily="34" charset="0"/>
              </a:rPr>
              <a:t>Filmpje in Russisch:</a:t>
            </a:r>
            <a:r>
              <a:rPr lang="nl-NL" sz="4000" b="0" i="0">
                <a:solidFill>
                  <a:srgbClr val="000000"/>
                </a:solidFill>
                <a:effectLst/>
                <a:latin typeface="Calibri" panose="020F0502020204030204" pitchFamily="34" charset="0"/>
              </a:rPr>
              <a:t> </a:t>
            </a:r>
            <a:endParaRPr lang="nl-NL" sz="4000" b="0" i="0">
              <a:solidFill>
                <a:srgbClr val="000000"/>
              </a:solidFill>
              <a:effectLst/>
              <a:latin typeface="Segoe UI" panose="020B0502040204020203" pitchFamily="34" charset="0"/>
            </a:endParaRPr>
          </a:p>
          <a:p>
            <a:pPr algn="l" rtl="0" fontAlgn="base"/>
            <a:r>
              <a:rPr lang="nl-NL" sz="4000" b="0" i="0" u="none" strike="noStrike" err="1">
                <a:solidFill>
                  <a:srgbClr val="000000"/>
                </a:solidFill>
                <a:effectLst/>
                <a:latin typeface="Calibri" panose="020F0502020204030204" pitchFamily="34" charset="0"/>
                <a:hlinkClick r:id="rId6"/>
              </a:rPr>
              <a:t>Window</a:t>
            </a:r>
            <a:r>
              <a:rPr lang="nl-NL" sz="4000" b="0" i="0" u="none" strike="noStrike">
                <a:solidFill>
                  <a:srgbClr val="000000"/>
                </a:solidFill>
                <a:effectLst/>
                <a:latin typeface="Calibri" panose="020F0502020204030204" pitchFamily="34" charset="0"/>
                <a:hlinkClick r:id="rId6"/>
              </a:rPr>
              <a:t> of </a:t>
            </a:r>
            <a:r>
              <a:rPr lang="nl-NL" sz="4000" b="0" i="0" u="none" strike="noStrike" err="1">
                <a:solidFill>
                  <a:srgbClr val="000000"/>
                </a:solidFill>
                <a:effectLst/>
                <a:latin typeface="Calibri" panose="020F0502020204030204" pitchFamily="34" charset="0"/>
                <a:hlinkClick r:id="rId6"/>
              </a:rPr>
              <a:t>Tolerance</a:t>
            </a:r>
            <a:r>
              <a:rPr lang="nl-NL" sz="4000" b="0" i="0" u="none" strike="noStrike">
                <a:solidFill>
                  <a:srgbClr val="000000"/>
                </a:solidFill>
                <a:effectLst/>
                <a:latin typeface="Calibri" panose="020F0502020204030204" pitchFamily="34" charset="0"/>
                <a:hlinkClick r:id="rId6"/>
              </a:rPr>
              <a:t> - Russian | </a:t>
            </a:r>
            <a:r>
              <a:rPr lang="nl-NL" sz="4000" b="0" i="0" u="none" strike="noStrike" err="1">
                <a:solidFill>
                  <a:srgbClr val="000000"/>
                </a:solidFill>
                <a:effectLst/>
                <a:latin typeface="Calibri" panose="020F0502020204030204" pitchFamily="34" charset="0"/>
                <a:hlinkClick r:id="rId6"/>
              </a:rPr>
              <a:t>Окно</a:t>
            </a:r>
            <a:r>
              <a:rPr lang="nl-NL" sz="4000" b="0" i="0" u="none" strike="noStrike">
                <a:solidFill>
                  <a:srgbClr val="000000"/>
                </a:solidFill>
                <a:effectLst/>
                <a:latin typeface="Calibri" panose="020F0502020204030204" pitchFamily="34" charset="0"/>
                <a:hlinkClick r:id="rId6"/>
              </a:rPr>
              <a:t> </a:t>
            </a:r>
            <a:r>
              <a:rPr lang="nl-NL" sz="4000" b="0" i="0" u="none" strike="noStrike" err="1">
                <a:solidFill>
                  <a:srgbClr val="000000"/>
                </a:solidFill>
                <a:effectLst/>
                <a:latin typeface="Calibri" panose="020F0502020204030204" pitchFamily="34" charset="0"/>
                <a:hlinkClick r:id="rId6"/>
              </a:rPr>
              <a:t>терпимости</a:t>
            </a:r>
            <a:r>
              <a:rPr lang="nl-NL" sz="4000" b="0" i="0" u="none" strike="noStrike">
                <a:solidFill>
                  <a:srgbClr val="000000"/>
                </a:solidFill>
                <a:effectLst/>
                <a:latin typeface="Calibri" panose="020F0502020204030204" pitchFamily="34" charset="0"/>
                <a:hlinkClick r:id="rId6"/>
              </a:rPr>
              <a:t> | </a:t>
            </a:r>
            <a:r>
              <a:rPr lang="nl-NL" sz="4000" b="0" i="0" u="none" strike="noStrike" err="1">
                <a:solidFill>
                  <a:srgbClr val="000000"/>
                </a:solidFill>
                <a:effectLst/>
                <a:latin typeface="Calibri" panose="020F0502020204030204" pitchFamily="34" charset="0"/>
                <a:hlinkClick r:id="rId6"/>
              </a:rPr>
              <a:t>Augeo</a:t>
            </a:r>
            <a:r>
              <a:rPr lang="nl-NL" sz="4000" b="0" i="0" u="none" strike="noStrike">
                <a:solidFill>
                  <a:srgbClr val="000000"/>
                </a:solidFill>
                <a:effectLst/>
                <a:latin typeface="Calibri" panose="020F0502020204030204" pitchFamily="34" charset="0"/>
                <a:hlinkClick r:id="rId6"/>
              </a:rPr>
              <a:t> Foundation &amp; Stichting Kinderpostzegels</a:t>
            </a:r>
            <a:r>
              <a:rPr lang="nl-NL" sz="4000" b="0" i="0">
                <a:solidFill>
                  <a:srgbClr val="000000"/>
                </a:solidFill>
                <a:effectLst/>
                <a:latin typeface="Calibri" panose="020F0502020204030204" pitchFamily="34" charset="0"/>
              </a:rPr>
              <a:t> </a:t>
            </a:r>
            <a:endParaRPr lang="nl-NL" sz="4000" b="0" i="0">
              <a:solidFill>
                <a:srgbClr val="000000"/>
              </a:solidFill>
              <a:effectLst/>
              <a:latin typeface="Segoe UI" panose="020B0502040204020203" pitchFamily="34" charset="0"/>
            </a:endParaRPr>
          </a:p>
          <a:p>
            <a:pPr algn="l" rtl="0" fontAlgn="base"/>
            <a:endParaRPr lang="nl-NL" b="0" i="0">
              <a:solidFill>
                <a:srgbClr val="000000"/>
              </a:solidFill>
              <a:effectLst/>
              <a:latin typeface="Segoe UI" panose="020B0502040204020203" pitchFamily="34" charset="0"/>
            </a:endParaRPr>
          </a:p>
          <a:p>
            <a:pPr algn="l" rtl="0" fontAlgn="base"/>
            <a:endParaRPr lang="nl-NL" sz="2000" b="0" i="0">
              <a:solidFill>
                <a:srgbClr val="000000"/>
              </a:solidFill>
              <a:effectLst/>
              <a:latin typeface="Segoe UI" panose="020B0502040204020203" pitchFamily="34" charset="0"/>
            </a:endParaRPr>
          </a:p>
          <a:p>
            <a:pPr marL="0" indent="0">
              <a:buNone/>
            </a:pPr>
            <a:endParaRPr lang="nl-BE" sz="2400" i="1">
              <a:solidFill>
                <a:schemeClr val="tx1"/>
              </a:solidFill>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563" y="460693"/>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508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el 6"/>
          <p:cNvSpPr>
            <a:spLocks noGrp="1"/>
          </p:cNvSpPr>
          <p:nvPr>
            <p:ph type="title"/>
          </p:nvPr>
        </p:nvSpPr>
        <p:spPr>
          <a:xfrm>
            <a:off x="596348" y="702156"/>
            <a:ext cx="10190923" cy="1013800"/>
          </a:xfrm>
        </p:spPr>
        <p:txBody>
          <a:bodyPr>
            <a:normAutofit/>
          </a:bodyPr>
          <a:lstStyle/>
          <a:p>
            <a:r>
              <a:rPr lang="nl-BE">
                <a:solidFill>
                  <a:schemeClr val="tx1"/>
                </a:solidFill>
              </a:rPr>
              <a:t>  </a:t>
            </a:r>
            <a:r>
              <a:rPr lang="nl-BE" sz="4000" b="1">
                <a:solidFill>
                  <a:schemeClr val="tx1"/>
                </a:solidFill>
              </a:rPr>
              <a:t>Wat als een leerling uit zijn raam gaat? </a:t>
            </a:r>
          </a:p>
        </p:txBody>
      </p:sp>
      <p:sp>
        <p:nvSpPr>
          <p:cNvPr id="3" name="Tijdelijke aanduiding voor inhoud 2"/>
          <p:cNvSpPr>
            <a:spLocks noGrp="1"/>
          </p:cNvSpPr>
          <p:nvPr>
            <p:ph idx="1"/>
          </p:nvPr>
        </p:nvSpPr>
        <p:spPr>
          <a:xfrm>
            <a:off x="342461" y="2570922"/>
            <a:ext cx="11510015" cy="3094798"/>
          </a:xfrm>
        </p:spPr>
        <p:txBody>
          <a:bodyPr>
            <a:normAutofit/>
          </a:bodyPr>
          <a:lstStyle/>
          <a:p>
            <a:pPr marL="0" indent="0">
              <a:buNone/>
            </a:pPr>
            <a:r>
              <a:rPr lang="nl-BE" sz="2800" b="1">
                <a:solidFill>
                  <a:schemeClr val="tx1"/>
                </a:solidFill>
                <a:latin typeface="+mj-lt"/>
              </a:rPr>
              <a:t>Kenmerken</a:t>
            </a:r>
          </a:p>
          <a:p>
            <a:pPr>
              <a:buFont typeface="Wingdings" panose="05000000000000000000" pitchFamily="2" charset="2"/>
              <a:buChar char="§"/>
            </a:pPr>
            <a:r>
              <a:rPr lang="nl-BE" sz="2800">
                <a:solidFill>
                  <a:schemeClr val="tx1"/>
                </a:solidFill>
                <a:latin typeface="+mj-lt"/>
              </a:rPr>
              <a:t>Controleverlies</a:t>
            </a:r>
          </a:p>
          <a:p>
            <a:pPr>
              <a:buFont typeface="Wingdings" panose="05000000000000000000" pitchFamily="2" charset="2"/>
              <a:buChar char="§"/>
            </a:pPr>
            <a:r>
              <a:rPr lang="nl-BE" sz="2800">
                <a:solidFill>
                  <a:schemeClr val="tx1"/>
                </a:solidFill>
                <a:latin typeface="+mj-lt"/>
              </a:rPr>
              <a:t>Een té/overdreven reactie</a:t>
            </a:r>
          </a:p>
          <a:p>
            <a:pPr>
              <a:buFont typeface="Wingdings" panose="05000000000000000000" pitchFamily="2" charset="2"/>
              <a:buChar char="§"/>
            </a:pPr>
            <a:r>
              <a:rPr lang="nl-BE" sz="2800">
                <a:solidFill>
                  <a:schemeClr val="tx1"/>
                </a:solidFill>
                <a:latin typeface="+mj-lt"/>
              </a:rPr>
              <a:t>Minder aanspreekbaar op een redelijke wijze</a:t>
            </a:r>
          </a:p>
          <a:p>
            <a:pPr marL="0" indent="0">
              <a:buNone/>
            </a:pPr>
            <a:endParaRPr lang="nl-BE" sz="2400" b="1">
              <a:solidFill>
                <a:schemeClr val="tx1"/>
              </a:solidFill>
              <a:latin typeface="+mj-lt"/>
            </a:endParaRPr>
          </a:p>
          <a:p>
            <a:pPr marL="0" indent="0">
              <a:buNone/>
            </a:pPr>
            <a:endParaRPr lang="nl-BE" sz="2000"/>
          </a:p>
          <a:p>
            <a:pPr lvl="1" algn="ctr">
              <a:buFont typeface="Arial" panose="020B0604020202020204" pitchFamily="34" charset="0"/>
              <a:buChar char="•"/>
            </a:pPr>
            <a:endParaRPr lang="nl-BE" sz="2000"/>
          </a:p>
          <a:p>
            <a:pPr marL="502920" lvl="1" indent="0">
              <a:buNone/>
            </a:pPr>
            <a:endParaRPr lang="nl-BE" sz="2000"/>
          </a:p>
          <a:p>
            <a:pPr marL="0" indent="0">
              <a:buNone/>
            </a:pPr>
            <a:endParaRPr lang="nl-BE" sz="2000" b="1"/>
          </a:p>
          <a:p>
            <a:pPr marL="960120" lvl="2" indent="0">
              <a:buNone/>
            </a:pPr>
            <a:endParaRPr lang="nl-BE" sz="200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653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718" y="702156"/>
            <a:ext cx="10696090" cy="1013800"/>
          </a:xfrm>
        </p:spPr>
        <p:txBody>
          <a:bodyPr>
            <a:normAutofit/>
          </a:bodyPr>
          <a:lstStyle/>
          <a:p>
            <a:r>
              <a:rPr lang="nl-BE" sz="4000" b="1">
                <a:solidFill>
                  <a:schemeClr val="tx1"/>
                </a:solidFill>
              </a:rPr>
              <a:t>Verwerking van trauma: Drie-fasen model  </a:t>
            </a:r>
          </a:p>
        </p:txBody>
      </p:sp>
      <p:sp>
        <p:nvSpPr>
          <p:cNvPr id="3" name="Tijdelijke aanduiding voor inhoud 2"/>
          <p:cNvSpPr>
            <a:spLocks noGrp="1"/>
          </p:cNvSpPr>
          <p:nvPr>
            <p:ph idx="1"/>
          </p:nvPr>
        </p:nvSpPr>
        <p:spPr>
          <a:xfrm>
            <a:off x="608731" y="1920240"/>
            <a:ext cx="10974538" cy="4937760"/>
          </a:xfrm>
        </p:spPr>
        <p:txBody>
          <a:bodyPr>
            <a:normAutofit/>
          </a:bodyPr>
          <a:lstStyle/>
          <a:p>
            <a:pPr>
              <a:buFont typeface="Wingdings" panose="05000000000000000000" pitchFamily="2" charset="2"/>
              <a:buChar char="§"/>
            </a:pPr>
            <a:r>
              <a:rPr lang="nl-BE" sz="2600" b="1">
                <a:solidFill>
                  <a:schemeClr val="tx1"/>
                </a:solidFill>
              </a:rPr>
              <a:t>Stabilisatiefase</a:t>
            </a:r>
            <a:r>
              <a:rPr lang="nl-BE" sz="2600">
                <a:solidFill>
                  <a:schemeClr val="tx1"/>
                </a:solidFill>
              </a:rPr>
              <a:t>: </a:t>
            </a:r>
          </a:p>
          <a:p>
            <a:pPr lvl="2">
              <a:buFont typeface="Wingdings" panose="05000000000000000000" pitchFamily="2" charset="2"/>
              <a:buChar char="§"/>
            </a:pPr>
            <a:r>
              <a:rPr lang="nl-BE" sz="2600">
                <a:solidFill>
                  <a:schemeClr val="tx1"/>
                </a:solidFill>
              </a:rPr>
              <a:t>Werken aan veiligheid, stabiliteit en vertrouwen in de therapeut</a:t>
            </a:r>
          </a:p>
          <a:p>
            <a:pPr lvl="2">
              <a:buFont typeface="Wingdings" panose="05000000000000000000" pitchFamily="2" charset="2"/>
              <a:buChar char="§"/>
            </a:pPr>
            <a:r>
              <a:rPr lang="nl-BE" sz="2600">
                <a:solidFill>
                  <a:schemeClr val="tx1"/>
                </a:solidFill>
              </a:rPr>
              <a:t>Stabilisatie van functioneren en symptoomreductie</a:t>
            </a:r>
          </a:p>
          <a:p>
            <a:pPr lvl="2">
              <a:buFont typeface="Wingdings" panose="05000000000000000000" pitchFamily="2" charset="2"/>
              <a:buChar char="§"/>
            </a:pPr>
            <a:r>
              <a:rPr lang="nl-BE" sz="2600">
                <a:solidFill>
                  <a:schemeClr val="tx1"/>
                </a:solidFill>
              </a:rPr>
              <a:t>Het kind leert de beangstigende situaties te vermijden en zichzelf onder controle te krijgen</a:t>
            </a:r>
          </a:p>
          <a:p>
            <a:pPr>
              <a:buFont typeface="Wingdings" panose="05000000000000000000" pitchFamily="2" charset="2"/>
              <a:buChar char="§"/>
            </a:pPr>
            <a:r>
              <a:rPr lang="nl-BE" sz="2600" b="1">
                <a:solidFill>
                  <a:schemeClr val="tx1"/>
                </a:solidFill>
              </a:rPr>
              <a:t>Confrontatiefase</a:t>
            </a:r>
            <a:r>
              <a:rPr lang="nl-BE" sz="2600">
                <a:solidFill>
                  <a:schemeClr val="tx1"/>
                </a:solidFill>
              </a:rPr>
              <a:t>: </a:t>
            </a:r>
          </a:p>
          <a:p>
            <a:pPr lvl="2">
              <a:buFont typeface="Wingdings" panose="05000000000000000000" pitchFamily="2" charset="2"/>
              <a:buChar char="§"/>
            </a:pPr>
            <a:r>
              <a:rPr lang="nl-BE" sz="2600">
                <a:solidFill>
                  <a:schemeClr val="tx1"/>
                </a:solidFill>
              </a:rPr>
              <a:t>Verwerken van de traumatische herinnering</a:t>
            </a:r>
          </a:p>
          <a:p>
            <a:pPr lvl="2">
              <a:buFont typeface="Wingdings" panose="05000000000000000000" pitchFamily="2" charset="2"/>
              <a:buChar char="§"/>
            </a:pPr>
            <a:r>
              <a:rPr lang="nl-BE" sz="2600">
                <a:solidFill>
                  <a:schemeClr val="tx1"/>
                </a:solidFill>
              </a:rPr>
              <a:t>Het kind gaat de beangstigende situatie opzoeken </a:t>
            </a:r>
          </a:p>
          <a:p>
            <a:pPr>
              <a:buFont typeface="Wingdings" panose="05000000000000000000" pitchFamily="2" charset="2"/>
              <a:buChar char="§"/>
            </a:pPr>
            <a:r>
              <a:rPr lang="nl-BE" sz="2600" b="1">
                <a:solidFill>
                  <a:schemeClr val="tx1"/>
                </a:solidFill>
              </a:rPr>
              <a:t>Integratiefase</a:t>
            </a:r>
            <a:r>
              <a:rPr lang="nl-BE" sz="2600">
                <a:solidFill>
                  <a:schemeClr val="tx1"/>
                </a:solidFill>
              </a:rPr>
              <a:t> : </a:t>
            </a:r>
          </a:p>
          <a:p>
            <a:pPr lvl="2">
              <a:buFont typeface="Wingdings" panose="05000000000000000000" pitchFamily="2" charset="2"/>
              <a:buChar char="§"/>
            </a:pPr>
            <a:r>
              <a:rPr lang="nl-BE" sz="2600">
                <a:solidFill>
                  <a:schemeClr val="tx1"/>
                </a:solidFill>
              </a:rPr>
              <a:t>De toekomst helpen opbouwen rekening houdend met de ervaringen uit het verleden</a:t>
            </a:r>
          </a:p>
          <a:p>
            <a:pPr>
              <a:buNone/>
            </a:pPr>
            <a:endParaRPr lang="nl-BE"/>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7212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70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6104" y="622852"/>
            <a:ext cx="6586331" cy="1093104"/>
          </a:xfrm>
        </p:spPr>
        <p:txBody>
          <a:bodyPr>
            <a:normAutofit/>
          </a:bodyPr>
          <a:lstStyle/>
          <a:p>
            <a:pPr algn="ctr"/>
            <a:r>
              <a:rPr lang="nl-BE" sz="4000" b="1">
                <a:solidFill>
                  <a:schemeClr val="tx1"/>
                </a:solidFill>
              </a:rPr>
              <a:t>Stabilisatie: stress reduceren</a:t>
            </a:r>
            <a:endParaRPr lang="nl-NL" sz="4000" b="1">
              <a:solidFill>
                <a:schemeClr val="tx1"/>
              </a:solidFill>
            </a:endParaRPr>
          </a:p>
        </p:txBody>
      </p:sp>
      <p:sp>
        <p:nvSpPr>
          <p:cNvPr id="3" name="Tijdelijke aanduiding voor inhoud 2"/>
          <p:cNvSpPr>
            <a:spLocks noGrp="1"/>
          </p:cNvSpPr>
          <p:nvPr>
            <p:ph idx="1"/>
          </p:nvPr>
        </p:nvSpPr>
        <p:spPr>
          <a:xfrm>
            <a:off x="444818" y="1272208"/>
            <a:ext cx="11504165" cy="5287617"/>
          </a:xfrm>
        </p:spPr>
        <p:txBody>
          <a:bodyPr>
            <a:normAutofit fontScale="25000" lnSpcReduction="20000"/>
          </a:bodyPr>
          <a:lstStyle/>
          <a:p>
            <a:pPr>
              <a:buFont typeface="Wingdings" panose="05000000000000000000" pitchFamily="2" charset="2"/>
              <a:buChar char="§"/>
            </a:pPr>
            <a:endParaRPr lang="nl-BE">
              <a:solidFill>
                <a:schemeClr val="tx1"/>
              </a:solidFill>
            </a:endParaRPr>
          </a:p>
          <a:p>
            <a:pPr>
              <a:buFont typeface="Wingdings" panose="05000000000000000000" pitchFamily="2" charset="2"/>
              <a:buChar char="§"/>
            </a:pPr>
            <a:endParaRPr lang="nl-BE">
              <a:solidFill>
                <a:schemeClr val="tx1"/>
              </a:solidFill>
            </a:endParaRPr>
          </a:p>
          <a:p>
            <a:pPr>
              <a:buFont typeface="Wingdings" panose="05000000000000000000" pitchFamily="2" charset="2"/>
              <a:buChar char="§"/>
            </a:pPr>
            <a:endParaRPr lang="nl-BE" sz="11200">
              <a:solidFill>
                <a:schemeClr val="tx1"/>
              </a:solidFill>
            </a:endParaRPr>
          </a:p>
          <a:p>
            <a:pPr>
              <a:buFont typeface="Wingdings" panose="05000000000000000000" pitchFamily="2" charset="2"/>
              <a:buChar char="§"/>
            </a:pPr>
            <a:r>
              <a:rPr lang="nl-BE" sz="11200" b="1">
                <a:solidFill>
                  <a:schemeClr val="tx1"/>
                </a:solidFill>
              </a:rPr>
              <a:t>Wat als de leerling uit zijn raampje gaat?</a:t>
            </a:r>
          </a:p>
          <a:p>
            <a:pPr>
              <a:buFont typeface="Wingdings" panose="05000000000000000000" pitchFamily="2" charset="2"/>
              <a:buChar char="§"/>
            </a:pPr>
            <a:endParaRPr lang="nl-BE" sz="11200" b="1">
              <a:solidFill>
                <a:schemeClr val="tx1"/>
              </a:solidFill>
            </a:endParaRPr>
          </a:p>
          <a:p>
            <a:pPr>
              <a:buFont typeface="Wingdings" panose="05000000000000000000" pitchFamily="2" charset="2"/>
              <a:buChar char="§"/>
            </a:pPr>
            <a:r>
              <a:rPr lang="nl-BE" sz="11200">
                <a:solidFill>
                  <a:schemeClr val="tx1"/>
                </a:solidFill>
              </a:rPr>
              <a:t>Blijf kalm (eigen rugzak?). Wat gaat er in jezelf om?</a:t>
            </a:r>
          </a:p>
          <a:p>
            <a:pPr>
              <a:lnSpc>
                <a:spcPct val="120000"/>
              </a:lnSpc>
              <a:buFont typeface="Wingdings" panose="05000000000000000000" pitchFamily="2" charset="2"/>
              <a:buChar char="§"/>
            </a:pPr>
            <a:r>
              <a:rPr lang="nl-BE" sz="11200">
                <a:solidFill>
                  <a:schemeClr val="tx1"/>
                </a:solidFill>
              </a:rPr>
              <a:t>De denker van de leerling is uit, hij is niet meer aanspreekbaar… straffen, terechtwijzen heeft geen zin.</a:t>
            </a:r>
          </a:p>
          <a:p>
            <a:pPr>
              <a:buFont typeface="Wingdings" panose="05000000000000000000" pitchFamily="2" charset="2"/>
              <a:buChar char="§"/>
            </a:pPr>
            <a:r>
              <a:rPr lang="nl-BE" sz="11200">
                <a:solidFill>
                  <a:schemeClr val="tx1"/>
                </a:solidFill>
              </a:rPr>
              <a:t>Behoud contact (oogcontact of aanraking kan onprettig zijn cf. cultuur)</a:t>
            </a:r>
          </a:p>
          <a:p>
            <a:pPr>
              <a:buFont typeface="Wingdings" panose="05000000000000000000" pitchFamily="2" charset="2"/>
              <a:buChar char="§"/>
            </a:pPr>
            <a:r>
              <a:rPr lang="nl-BE" sz="11200">
                <a:solidFill>
                  <a:schemeClr val="tx1"/>
                </a:solidFill>
              </a:rPr>
              <a:t>Spreek de persoon met een rustige duidelijke stem aan…</a:t>
            </a:r>
          </a:p>
          <a:p>
            <a:pPr>
              <a:buFont typeface="Wingdings" panose="05000000000000000000" pitchFamily="2" charset="2"/>
              <a:buChar char="§"/>
            </a:pPr>
            <a:r>
              <a:rPr lang="nl-BE" sz="11200">
                <a:solidFill>
                  <a:schemeClr val="tx1"/>
                </a:solidFill>
              </a:rPr>
              <a:t>Probeer stressbestrijders aan te reiken…</a:t>
            </a:r>
          </a:p>
          <a:p>
            <a:pPr>
              <a:lnSpc>
                <a:spcPct val="120000"/>
              </a:lnSpc>
              <a:buFont typeface="Wingdings" panose="05000000000000000000" pitchFamily="2" charset="2"/>
              <a:buChar char="§"/>
            </a:pPr>
            <a:r>
              <a:rPr lang="nl-BE" sz="11200">
                <a:solidFill>
                  <a:schemeClr val="tx1"/>
                </a:solidFill>
              </a:rPr>
              <a:t>Pas wanneer de leerling terug in zijn raampje is (rust en connectie in het hier en nu), kan je praten (bv. gebeuren bespreken, herstellen,…)</a:t>
            </a:r>
            <a:endParaRPr lang="nl-BE" sz="11200"/>
          </a:p>
          <a:p>
            <a:pPr>
              <a:buFont typeface="Wingdings" panose="05000000000000000000" pitchFamily="2" charset="2"/>
              <a:buChar char="§"/>
            </a:pPr>
            <a:endParaRPr lang="nl-BE" sz="5100"/>
          </a:p>
          <a:p>
            <a:pPr>
              <a:buFont typeface="Wingdings" panose="05000000000000000000" pitchFamily="2" charset="2"/>
              <a:buChar char="§"/>
            </a:pPr>
            <a:endParaRPr lang="nl-BE" sz="3400">
              <a:solidFill>
                <a:schemeClr val="tx1"/>
              </a:solidFill>
            </a:endParaRPr>
          </a:p>
          <a:p>
            <a:pPr>
              <a:buFont typeface="Wingdings" panose="05000000000000000000" pitchFamily="2" charset="2"/>
              <a:buChar char="§"/>
            </a:pPr>
            <a:endParaRPr lang="nl-BE" sz="3400">
              <a:solidFill>
                <a:schemeClr val="tx1"/>
              </a:solidFill>
            </a:endParaRPr>
          </a:p>
          <a:p>
            <a:pPr>
              <a:buFont typeface="Wingdings" panose="05000000000000000000" pitchFamily="2" charset="2"/>
              <a:buChar char="§"/>
            </a:pPr>
            <a:endParaRPr lang="nl-NL" sz="230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11480"/>
            <a:ext cx="469900" cy="141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49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878" y="702156"/>
            <a:ext cx="6281531" cy="1013800"/>
          </a:xfrm>
        </p:spPr>
        <p:txBody>
          <a:bodyPr>
            <a:normAutofit/>
          </a:bodyPr>
          <a:lstStyle/>
          <a:p>
            <a:pPr algn="ctr"/>
            <a:r>
              <a:rPr lang="nl-BE" sz="4000" b="1">
                <a:solidFill>
                  <a:schemeClr val="tx1"/>
                </a:solidFill>
              </a:rPr>
              <a:t>Stabilisatie: stress reduceren</a:t>
            </a:r>
            <a:endParaRPr lang="nl-NL" sz="4000" b="1">
              <a:solidFill>
                <a:schemeClr val="tx1"/>
              </a:solidFill>
            </a:endParaRPr>
          </a:p>
        </p:txBody>
      </p:sp>
      <p:sp>
        <p:nvSpPr>
          <p:cNvPr id="3" name="Tijdelijke aanduiding voor inhoud 2"/>
          <p:cNvSpPr>
            <a:spLocks noGrp="1"/>
          </p:cNvSpPr>
          <p:nvPr>
            <p:ph idx="1"/>
          </p:nvPr>
        </p:nvSpPr>
        <p:spPr>
          <a:xfrm>
            <a:off x="581192" y="1715956"/>
            <a:ext cx="11825415" cy="5027612"/>
          </a:xfrm>
        </p:spPr>
        <p:txBody>
          <a:bodyPr>
            <a:normAutofit fontScale="77500" lnSpcReduction="20000"/>
          </a:bodyPr>
          <a:lstStyle/>
          <a:p>
            <a:pPr marL="0" indent="0">
              <a:buNone/>
            </a:pPr>
            <a:endParaRPr lang="nl-BE" sz="3300" b="1">
              <a:solidFill>
                <a:schemeClr val="tx1"/>
              </a:solidFill>
            </a:endParaRPr>
          </a:p>
          <a:p>
            <a:pPr marL="0" indent="0">
              <a:buNone/>
            </a:pPr>
            <a:r>
              <a:rPr lang="nl-BE" sz="3300">
                <a:solidFill>
                  <a:schemeClr val="tx1"/>
                </a:solidFill>
              </a:rPr>
              <a:t>Voorbeelden van stressbestrijders (FICHE V)     in het “hier-en-nu brengen”</a:t>
            </a:r>
          </a:p>
          <a:p>
            <a:pPr marL="0" indent="0">
              <a:buNone/>
            </a:pPr>
            <a:endParaRPr lang="nl-BE" sz="3300">
              <a:solidFill>
                <a:schemeClr val="tx1"/>
              </a:solidFill>
            </a:endParaRPr>
          </a:p>
          <a:p>
            <a:pPr>
              <a:lnSpc>
                <a:spcPct val="120000"/>
              </a:lnSpc>
              <a:buFont typeface="Wingdings" panose="05000000000000000000" pitchFamily="2" charset="2"/>
              <a:buChar char="§"/>
            </a:pPr>
            <a:r>
              <a:rPr lang="nl-BE" sz="3300" b="1" err="1">
                <a:solidFill>
                  <a:schemeClr val="tx1"/>
                </a:solidFill>
              </a:rPr>
              <a:t>Sensori</a:t>
            </a:r>
            <a:r>
              <a:rPr lang="nl-BE" sz="3300" b="1">
                <a:solidFill>
                  <a:schemeClr val="tx1"/>
                </a:solidFill>
              </a:rPr>
              <a:t>-motorische stimuli </a:t>
            </a:r>
            <a:r>
              <a:rPr lang="nl-BE" sz="3300">
                <a:solidFill>
                  <a:schemeClr val="tx1"/>
                </a:solidFill>
              </a:rPr>
              <a:t>bv. op een </a:t>
            </a:r>
            <a:r>
              <a:rPr lang="nl-BE" sz="3300" err="1">
                <a:solidFill>
                  <a:schemeClr val="tx1"/>
                </a:solidFill>
              </a:rPr>
              <a:t>zitbal</a:t>
            </a:r>
            <a:r>
              <a:rPr lang="nl-BE" sz="3300">
                <a:solidFill>
                  <a:schemeClr val="tx1"/>
                </a:solidFill>
              </a:rPr>
              <a:t> zitten, bellen blazen, in een stressbal knijpen, water drinken</a:t>
            </a:r>
          </a:p>
          <a:p>
            <a:pPr>
              <a:lnSpc>
                <a:spcPct val="120000"/>
              </a:lnSpc>
              <a:buFont typeface="Wingdings" panose="05000000000000000000" pitchFamily="2" charset="2"/>
              <a:buChar char="§"/>
            </a:pPr>
            <a:r>
              <a:rPr lang="nl-BE" sz="3300" b="1">
                <a:solidFill>
                  <a:schemeClr val="tx1"/>
                </a:solidFill>
              </a:rPr>
              <a:t>Sensorische troetelactiviteiten</a:t>
            </a:r>
            <a:r>
              <a:rPr lang="nl-BE" sz="3300">
                <a:solidFill>
                  <a:schemeClr val="tx1"/>
                </a:solidFill>
              </a:rPr>
              <a:t> bv. zitten met een verzwaard kussen, knuffelen met een geliefde knuffel (time-in ruimte)</a:t>
            </a:r>
          </a:p>
          <a:p>
            <a:pPr>
              <a:lnSpc>
                <a:spcPct val="120000"/>
              </a:lnSpc>
              <a:buFont typeface="Wingdings" panose="05000000000000000000" pitchFamily="2" charset="2"/>
              <a:buChar char="§"/>
            </a:pPr>
            <a:r>
              <a:rPr lang="nl-BE" sz="3300" b="1">
                <a:solidFill>
                  <a:schemeClr val="tx1"/>
                </a:solidFill>
              </a:rPr>
              <a:t>Aandacht in het hier en nu brengen </a:t>
            </a:r>
            <a:r>
              <a:rPr lang="nl-BE" sz="3300">
                <a:solidFill>
                  <a:schemeClr val="tx1"/>
                </a:solidFill>
              </a:rPr>
              <a:t>bv. muziek laten beluisteren, vragen stellen over concrete realiteit (naam, plaats, tijd,…) en eventueel herhalen. Bv. ook 10 voorwerpen laten benoemen die je ziet.</a:t>
            </a:r>
          </a:p>
          <a:p>
            <a:pPr>
              <a:lnSpc>
                <a:spcPct val="120000"/>
              </a:lnSpc>
              <a:buFont typeface="Wingdings" panose="05000000000000000000" pitchFamily="2" charset="2"/>
              <a:buChar char="§"/>
            </a:pPr>
            <a:r>
              <a:rPr lang="nl-BE" sz="3300" b="1">
                <a:solidFill>
                  <a:schemeClr val="tx1"/>
                </a:solidFill>
              </a:rPr>
              <a:t>Denker aanzetten </a:t>
            </a:r>
            <a:r>
              <a:rPr lang="nl-BE" sz="3300">
                <a:solidFill>
                  <a:schemeClr val="tx1"/>
                </a:solidFill>
              </a:rPr>
              <a:t>bv. </a:t>
            </a:r>
            <a:r>
              <a:rPr lang="nl-BE" sz="3300" err="1">
                <a:solidFill>
                  <a:schemeClr val="tx1"/>
                </a:solidFill>
              </a:rPr>
              <a:t>tetris</a:t>
            </a:r>
            <a:r>
              <a:rPr lang="nl-BE" sz="3300">
                <a:solidFill>
                  <a:schemeClr val="tx1"/>
                </a:solidFill>
              </a:rPr>
              <a:t> spelen, een gebed opzeggen, puzzelen</a:t>
            </a:r>
          </a:p>
          <a:p>
            <a:pPr marL="0" indent="0">
              <a:buNone/>
            </a:pPr>
            <a:endParaRPr lang="nl-BE" sz="3400">
              <a:solidFill>
                <a:schemeClr val="tx1"/>
              </a:solidFill>
            </a:endParaRPr>
          </a:p>
          <a:p>
            <a:pPr marL="0" indent="0">
              <a:buNone/>
            </a:pPr>
            <a:endParaRPr lang="nl-NL" sz="230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11480"/>
            <a:ext cx="469900" cy="141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JL-RECHTS 3"/>
          <p:cNvSpPr/>
          <p:nvPr/>
        </p:nvSpPr>
        <p:spPr>
          <a:xfrm>
            <a:off x="6522044" y="2185491"/>
            <a:ext cx="259491" cy="234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18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25676" y="365125"/>
            <a:ext cx="4062664" cy="1325563"/>
          </a:xfrm>
        </p:spPr>
        <p:txBody>
          <a:bodyPr vert="horz">
            <a:normAutofit/>
          </a:bodyPr>
          <a:lstStyle/>
          <a:p>
            <a:pPr algn="ctr"/>
            <a:r>
              <a:rPr lang="nl-BE" sz="4000" b="1"/>
              <a:t>Inhoud + materiaal</a:t>
            </a:r>
            <a:endParaRPr lang="nl-BE" sz="4000" b="1">
              <a:solidFill>
                <a:schemeClr val="tx1"/>
              </a:solidFill>
            </a:endParaRPr>
          </a:p>
        </p:txBody>
      </p:sp>
      <p:sp>
        <p:nvSpPr>
          <p:cNvPr id="3" name="Tijdelijke aanduiding voor inhoud 2"/>
          <p:cNvSpPr>
            <a:spLocks noGrp="1"/>
          </p:cNvSpPr>
          <p:nvPr>
            <p:ph idx="1"/>
          </p:nvPr>
        </p:nvSpPr>
        <p:spPr>
          <a:xfrm>
            <a:off x="500560" y="1418381"/>
            <a:ext cx="11257366" cy="4763713"/>
          </a:xfrm>
        </p:spPr>
        <p:txBody>
          <a:bodyPr vert="horz" lIns="91440" tIns="45720" rIns="91440" bIns="45720" rtlCol="0" anchor="t">
            <a:normAutofit lnSpcReduction="10000"/>
          </a:bodyPr>
          <a:lstStyle/>
          <a:p>
            <a:pPr marL="0" indent="0">
              <a:buNone/>
            </a:pPr>
            <a:endParaRPr lang="nl-BE" sz="3200" b="1">
              <a:cs typeface="Calibri"/>
            </a:endParaRPr>
          </a:p>
          <a:p>
            <a:pPr marL="0" indent="0">
              <a:buNone/>
            </a:pPr>
            <a:r>
              <a:rPr lang="nl-BE" sz="3200" b="1">
                <a:cs typeface="Calibri"/>
              </a:rPr>
              <a:t> Vier ingesproken PPT</a:t>
            </a:r>
            <a:endParaRPr lang="nl-BE" sz="3200" b="1">
              <a:solidFill>
                <a:schemeClr val="tx1"/>
              </a:solidFill>
              <a:cs typeface="Calibri"/>
            </a:endParaRPr>
          </a:p>
          <a:p>
            <a:pPr marL="0" indent="0">
              <a:buNone/>
            </a:pPr>
            <a:endParaRPr lang="nl-BE" sz="2400">
              <a:solidFill>
                <a:schemeClr val="tx1"/>
              </a:solidFill>
            </a:endParaRPr>
          </a:p>
          <a:p>
            <a:pPr marL="0" indent="0">
              <a:buNone/>
            </a:pPr>
            <a:r>
              <a:rPr lang="nl-BE"/>
              <a:t>Filmpje 1 - Wat is trauma? (14')</a:t>
            </a:r>
            <a:endParaRPr lang="nl-BE">
              <a:cs typeface="Calibri"/>
            </a:endParaRPr>
          </a:p>
          <a:p>
            <a:pPr lvl="1"/>
            <a:r>
              <a:rPr lang="nl-BE" sz="2800"/>
              <a:t>Wat is het verschil tussen eenmalig en complex trauma? </a:t>
            </a:r>
          </a:p>
          <a:p>
            <a:pPr lvl="1"/>
            <a:r>
              <a:rPr lang="nl-BE" sz="2800"/>
              <a:t>Wat is trauma bij mensen op de vlucht? </a:t>
            </a:r>
            <a:endParaRPr lang="nl-BE" sz="2800">
              <a:cs typeface="Calibri"/>
            </a:endParaRPr>
          </a:p>
          <a:p>
            <a:pPr lvl="1"/>
            <a:r>
              <a:rPr lang="nl-BE" sz="2800"/>
              <a:t>Wat is de fysieke impact van trauma?</a:t>
            </a:r>
            <a:endParaRPr lang="nl-BE" sz="2800">
              <a:cs typeface="Calibri"/>
            </a:endParaRPr>
          </a:p>
          <a:p>
            <a:pPr marL="0" indent="0">
              <a:buNone/>
            </a:pPr>
            <a:endParaRPr lang="nl-BE">
              <a:cs typeface="Calibri"/>
            </a:endParaRPr>
          </a:p>
          <a:p>
            <a:pPr marL="0" indent="0">
              <a:buNone/>
            </a:pPr>
            <a:r>
              <a:rPr lang="nl-BE"/>
              <a:t>Filmpje 2 - Kijken met een </a:t>
            </a:r>
            <a:r>
              <a:rPr lang="nl-BE" err="1"/>
              <a:t>traumasensitieve</a:t>
            </a:r>
            <a:r>
              <a:rPr lang="nl-BE"/>
              <a:t> bril: The </a:t>
            </a:r>
            <a:r>
              <a:rPr lang="nl-BE" err="1"/>
              <a:t>Window</a:t>
            </a:r>
            <a:r>
              <a:rPr lang="nl-BE"/>
              <a:t> of </a:t>
            </a:r>
            <a:r>
              <a:rPr lang="nl-BE" err="1"/>
              <a:t>Tolerance</a:t>
            </a:r>
            <a:r>
              <a:rPr lang="nl-BE"/>
              <a:t> (20-tal')</a:t>
            </a:r>
            <a:endParaRPr lang="nl-BE">
              <a:solidFill>
                <a:schemeClr val="tx1"/>
              </a:solidFill>
              <a:cs typeface="Calibri"/>
            </a:endParaRPr>
          </a:p>
          <a:p>
            <a:pPr marL="0" indent="0">
              <a:buNone/>
            </a:pPr>
            <a:endParaRPr lang="nl-BE" sz="8000">
              <a:solidFill>
                <a:schemeClr val="tx1"/>
              </a:solidFill>
              <a:latin typeface="+mj-lt"/>
            </a:endParaRPr>
          </a:p>
          <a:p>
            <a:pPr marL="0" indent="0">
              <a:buNone/>
            </a:pPr>
            <a:endParaRPr lang="nl-BE" sz="7400">
              <a:solidFill>
                <a:schemeClr val="tx1"/>
              </a:solidFill>
            </a:endParaRPr>
          </a:p>
          <a:p>
            <a:pPr marL="0" indent="0">
              <a:buNone/>
            </a:pPr>
            <a:endParaRPr lang="nl-BE" sz="3500"/>
          </a:p>
          <a:p>
            <a:endParaRPr lang="nl-BE"/>
          </a:p>
          <a:p>
            <a:pPr marL="0" indent="0">
              <a:buNone/>
            </a:pPr>
            <a:endParaRPr lang="nl-BE"/>
          </a:p>
          <a:p>
            <a:pPr marL="0" indent="0">
              <a:buNone/>
            </a:pPr>
            <a:endParaRPr lang="nl-BE"/>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35" y="472123"/>
            <a:ext cx="425115" cy="121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23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718" y="702156"/>
            <a:ext cx="10696090" cy="1013800"/>
          </a:xfrm>
        </p:spPr>
        <p:txBody>
          <a:bodyPr>
            <a:normAutofit/>
          </a:bodyPr>
          <a:lstStyle/>
          <a:p>
            <a:r>
              <a:rPr lang="nl-BE" sz="4000" b="1">
                <a:solidFill>
                  <a:schemeClr val="tx1"/>
                </a:solidFill>
              </a:rPr>
              <a:t>Stabilisatie: stress reduceren</a:t>
            </a:r>
            <a:endParaRPr lang="nl-NL" sz="4000" b="1">
              <a:solidFill>
                <a:schemeClr val="tx1"/>
              </a:solidFill>
            </a:endParaRPr>
          </a:p>
        </p:txBody>
      </p:sp>
      <p:sp>
        <p:nvSpPr>
          <p:cNvPr id="3" name="Tijdelijke aanduiding voor inhoud 2"/>
          <p:cNvSpPr>
            <a:spLocks noGrp="1"/>
          </p:cNvSpPr>
          <p:nvPr>
            <p:ph idx="1"/>
          </p:nvPr>
        </p:nvSpPr>
        <p:spPr>
          <a:xfrm>
            <a:off x="444818" y="2029117"/>
            <a:ext cx="11121105" cy="4559643"/>
          </a:xfrm>
        </p:spPr>
        <p:txBody>
          <a:bodyPr>
            <a:normAutofit fontScale="70000" lnSpcReduction="20000"/>
          </a:bodyPr>
          <a:lstStyle/>
          <a:p>
            <a:pPr marL="0" indent="0">
              <a:buNone/>
            </a:pPr>
            <a:r>
              <a:rPr lang="nl-BE" sz="4000" b="1">
                <a:solidFill>
                  <a:schemeClr val="tx1"/>
                </a:solidFill>
              </a:rPr>
              <a:t>Preventief</a:t>
            </a:r>
          </a:p>
          <a:p>
            <a:pPr>
              <a:lnSpc>
                <a:spcPct val="160000"/>
              </a:lnSpc>
              <a:buFont typeface="Wingdings" panose="05000000000000000000" pitchFamily="2" charset="2"/>
              <a:buChar char="§"/>
            </a:pPr>
            <a:r>
              <a:rPr lang="nl-BE" sz="4000" err="1">
                <a:solidFill>
                  <a:schemeClr val="tx1"/>
                </a:solidFill>
              </a:rPr>
              <a:t>Stressverlagende</a:t>
            </a:r>
            <a:r>
              <a:rPr lang="nl-BE" sz="4000">
                <a:solidFill>
                  <a:schemeClr val="tx1"/>
                </a:solidFill>
              </a:rPr>
              <a:t> activiteiten in de basiszorg (bewegingstussendoortjes, “</a:t>
            </a:r>
            <a:r>
              <a:rPr lang="nl-BE" sz="4000" err="1">
                <a:solidFill>
                  <a:schemeClr val="tx1"/>
                </a:solidFill>
              </a:rPr>
              <a:t>one</a:t>
            </a:r>
            <a:r>
              <a:rPr lang="nl-BE" sz="4000">
                <a:solidFill>
                  <a:schemeClr val="tx1"/>
                </a:solidFill>
              </a:rPr>
              <a:t> </a:t>
            </a:r>
            <a:r>
              <a:rPr lang="nl-BE" sz="4000" err="1">
                <a:solidFill>
                  <a:schemeClr val="tx1"/>
                </a:solidFill>
              </a:rPr>
              <a:t>mile</a:t>
            </a:r>
            <a:r>
              <a:rPr lang="nl-BE" sz="4000">
                <a:solidFill>
                  <a:schemeClr val="tx1"/>
                </a:solidFill>
              </a:rPr>
              <a:t> a </a:t>
            </a:r>
            <a:r>
              <a:rPr lang="nl-BE" sz="4000" err="1">
                <a:solidFill>
                  <a:schemeClr val="tx1"/>
                </a:solidFill>
              </a:rPr>
              <a:t>day</a:t>
            </a:r>
            <a:r>
              <a:rPr lang="nl-BE" sz="4000">
                <a:solidFill>
                  <a:schemeClr val="tx1"/>
                </a:solidFill>
              </a:rPr>
              <a:t>”, …)</a:t>
            </a:r>
          </a:p>
          <a:p>
            <a:pPr>
              <a:lnSpc>
                <a:spcPct val="160000"/>
              </a:lnSpc>
              <a:buFont typeface="Wingdings" panose="05000000000000000000" pitchFamily="2" charset="2"/>
              <a:buChar char="§"/>
            </a:pPr>
            <a:r>
              <a:rPr lang="nl-BE" sz="4000">
                <a:solidFill>
                  <a:schemeClr val="tx1"/>
                </a:solidFill>
              </a:rPr>
              <a:t>Time-out (niet als straf, maar als stressbeheersing)</a:t>
            </a:r>
          </a:p>
          <a:p>
            <a:pPr>
              <a:lnSpc>
                <a:spcPct val="160000"/>
              </a:lnSpc>
              <a:buFont typeface="Wingdings" panose="05000000000000000000" pitchFamily="2" charset="2"/>
              <a:buChar char="§"/>
            </a:pPr>
            <a:r>
              <a:rPr lang="nl-BE" sz="4000">
                <a:solidFill>
                  <a:schemeClr val="tx1"/>
                </a:solidFill>
              </a:rPr>
              <a:t>SOS-methode</a:t>
            </a:r>
          </a:p>
          <a:p>
            <a:pPr>
              <a:buFont typeface="Wingdings" panose="05000000000000000000" pitchFamily="2" charset="2"/>
              <a:buChar char="§"/>
            </a:pPr>
            <a:endParaRPr lang="nl-BE" sz="4000">
              <a:solidFill>
                <a:schemeClr val="tx1"/>
              </a:solidFill>
            </a:endParaRPr>
          </a:p>
          <a:p>
            <a:pPr>
              <a:buFont typeface="Wingdings" panose="05000000000000000000" pitchFamily="2" charset="2"/>
              <a:buChar char="Ø"/>
            </a:pPr>
            <a:r>
              <a:rPr lang="nl-BE" sz="4000" u="sng">
                <a:solidFill>
                  <a:schemeClr val="tx1"/>
                </a:solidFill>
              </a:rPr>
              <a:t>Steunplan</a:t>
            </a:r>
            <a:r>
              <a:rPr lang="nl-BE" sz="4000">
                <a:solidFill>
                  <a:schemeClr val="tx1"/>
                </a:solidFill>
              </a:rPr>
              <a:t>: gevoel van veiligheid en controle vergroten… Inoefenen!</a:t>
            </a:r>
          </a:p>
          <a:p>
            <a:pPr>
              <a:buFont typeface="Wingdings" panose="05000000000000000000" pitchFamily="2" charset="2"/>
              <a:buChar char="§"/>
            </a:pPr>
            <a:endParaRPr lang="nl-BE" sz="2400">
              <a:solidFill>
                <a:schemeClr val="tx1"/>
              </a:solidFill>
            </a:endParaRPr>
          </a:p>
          <a:p>
            <a:pPr marL="0" indent="0">
              <a:buNone/>
            </a:pPr>
            <a:endParaRPr lang="nl-NL" sz="230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11480"/>
            <a:ext cx="469900" cy="141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5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 y="0"/>
            <a:ext cx="11384279" cy="10347960"/>
          </a:xfrm>
          <a:prstGeom prst="rect">
            <a:avLst/>
          </a:prstGeom>
        </p:spPr>
      </p:pic>
    </p:spTree>
    <p:extLst>
      <p:ext uri="{BB962C8B-B14F-4D97-AF65-F5344CB8AC3E}">
        <p14:creationId xmlns:p14="http://schemas.microsoft.com/office/powerpoint/2010/main" val="731976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0"/>
            <a:ext cx="11475719" cy="8107680"/>
          </a:xfrm>
          <a:prstGeom prst="rect">
            <a:avLst/>
          </a:prstGeom>
        </p:spPr>
      </p:pic>
    </p:spTree>
    <p:extLst>
      <p:ext uri="{BB962C8B-B14F-4D97-AF65-F5344CB8AC3E}">
        <p14:creationId xmlns:p14="http://schemas.microsoft.com/office/powerpoint/2010/main" val="2378723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0869" y="0"/>
            <a:ext cx="9210261" cy="6858000"/>
          </a:xfrm>
          <a:prstGeom prst="rect">
            <a:avLst/>
          </a:prstGeom>
        </p:spPr>
      </p:pic>
    </p:spTree>
    <p:extLst>
      <p:ext uri="{BB962C8B-B14F-4D97-AF65-F5344CB8AC3E}">
        <p14:creationId xmlns:p14="http://schemas.microsoft.com/office/powerpoint/2010/main" val="136256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718" y="874642"/>
            <a:ext cx="10696090" cy="926217"/>
          </a:xfrm>
        </p:spPr>
        <p:txBody>
          <a:bodyPr>
            <a:normAutofit fontScale="90000"/>
          </a:bodyPr>
          <a:lstStyle/>
          <a:p>
            <a:r>
              <a:rPr lang="nl-BE" b="1">
                <a:solidFill>
                  <a:schemeClr val="tx1"/>
                </a:solidFill>
              </a:rPr>
              <a:t>HOE WORDT TRAUMA VERWERKT?</a:t>
            </a:r>
            <a:br>
              <a:rPr lang="nl-BE" sz="3600">
                <a:solidFill>
                  <a:schemeClr val="tx1"/>
                </a:solidFill>
              </a:rPr>
            </a:br>
            <a:endParaRPr lang="nl-BE" sz="3600">
              <a:solidFill>
                <a:schemeClr val="tx1"/>
              </a:solidFill>
            </a:endParaRPr>
          </a:p>
        </p:txBody>
      </p:sp>
      <p:sp>
        <p:nvSpPr>
          <p:cNvPr id="3" name="Tijdelijke aanduiding voor inhoud 2"/>
          <p:cNvSpPr>
            <a:spLocks noGrp="1"/>
          </p:cNvSpPr>
          <p:nvPr>
            <p:ph idx="1"/>
          </p:nvPr>
        </p:nvSpPr>
        <p:spPr>
          <a:xfrm>
            <a:off x="608731" y="2729948"/>
            <a:ext cx="10974538" cy="3655929"/>
          </a:xfrm>
        </p:spPr>
        <p:txBody>
          <a:bodyPr>
            <a:normAutofit/>
          </a:bodyPr>
          <a:lstStyle/>
          <a:p>
            <a:pPr algn="ctr">
              <a:buNone/>
            </a:pPr>
            <a:r>
              <a:rPr lang="nl-BE" sz="2800" b="1">
                <a:solidFill>
                  <a:schemeClr val="tx1"/>
                </a:solidFill>
              </a:rPr>
              <a:t>Kan Complex trauma in het dagelijkse </a:t>
            </a:r>
          </a:p>
          <a:p>
            <a:pPr algn="ctr">
              <a:buNone/>
            </a:pPr>
            <a:r>
              <a:rPr lang="nl-BE" sz="2800" b="1">
                <a:solidFill>
                  <a:schemeClr val="tx1"/>
                </a:solidFill>
              </a:rPr>
              <a:t>leven verwerkt worden?</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7212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678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03288" y="617379"/>
            <a:ext cx="11338560" cy="1028699"/>
          </a:xfrm>
        </p:spPr>
        <p:txBody>
          <a:bodyPr>
            <a:normAutofit/>
          </a:bodyPr>
          <a:lstStyle/>
          <a:p>
            <a:r>
              <a:rPr lang="nl-BE" sz="4000" b="1">
                <a:solidFill>
                  <a:schemeClr val="tx1"/>
                </a:solidFill>
              </a:rPr>
              <a:t>Rol van de school</a:t>
            </a:r>
            <a:endParaRPr lang="nl-NL" sz="4000" b="1">
              <a:solidFill>
                <a:schemeClr val="tx1"/>
              </a:solidFill>
            </a:endParaRPr>
          </a:p>
        </p:txBody>
      </p:sp>
      <p:sp>
        <p:nvSpPr>
          <p:cNvPr id="3" name="Tijdelijke aanduiding voor inhoud 2"/>
          <p:cNvSpPr>
            <a:spLocks noGrp="1"/>
          </p:cNvSpPr>
          <p:nvPr>
            <p:ph idx="1"/>
          </p:nvPr>
        </p:nvSpPr>
        <p:spPr>
          <a:xfrm>
            <a:off x="433388" y="1965960"/>
            <a:ext cx="11259502" cy="4812030"/>
          </a:xfrm>
        </p:spPr>
        <p:txBody>
          <a:bodyPr>
            <a:normAutofit/>
          </a:bodyPr>
          <a:lstStyle/>
          <a:p>
            <a:pPr marL="845820" lvl="1" indent="-342900"/>
            <a:r>
              <a:rPr lang="nl-BE" sz="2800">
                <a:solidFill>
                  <a:schemeClr val="tx1"/>
                </a:solidFill>
              </a:rPr>
              <a:t>School is de eerste stap op weg naar </a:t>
            </a:r>
            <a:r>
              <a:rPr lang="nl-BE" sz="2800" b="1">
                <a:solidFill>
                  <a:schemeClr val="tx1"/>
                </a:solidFill>
              </a:rPr>
              <a:t>een normaal leven.</a:t>
            </a:r>
          </a:p>
          <a:p>
            <a:pPr marL="845820" lvl="1" indent="-342900"/>
            <a:r>
              <a:rPr lang="nl-BE" sz="2800">
                <a:solidFill>
                  <a:schemeClr val="tx1"/>
                </a:solidFill>
              </a:rPr>
              <a:t>School is de plaats waar vluchtelingenkinderen e.a. </a:t>
            </a:r>
            <a:r>
              <a:rPr lang="nl-BE" sz="2800" b="1">
                <a:solidFill>
                  <a:schemeClr val="tx1"/>
                </a:solidFill>
              </a:rPr>
              <a:t>tot rust </a:t>
            </a:r>
            <a:r>
              <a:rPr lang="nl-BE" sz="2800">
                <a:solidFill>
                  <a:schemeClr val="tx1"/>
                </a:solidFill>
              </a:rPr>
              <a:t>komen (vaak niet thuis/in opvangcentrum)</a:t>
            </a:r>
          </a:p>
          <a:p>
            <a:pPr marL="845820" lvl="1" indent="-342900"/>
            <a:r>
              <a:rPr lang="nl-BE" sz="2800">
                <a:solidFill>
                  <a:schemeClr val="tx1"/>
                </a:solidFill>
              </a:rPr>
              <a:t>Structuur en continuïteit zorgt voor </a:t>
            </a:r>
            <a:r>
              <a:rPr lang="nl-BE" sz="2800" b="1">
                <a:solidFill>
                  <a:schemeClr val="tx1"/>
                </a:solidFill>
              </a:rPr>
              <a:t>voorspelbaarheid en houvast</a:t>
            </a:r>
            <a:r>
              <a:rPr lang="nl-BE" sz="2800">
                <a:solidFill>
                  <a:schemeClr val="tx1"/>
                </a:solidFill>
              </a:rPr>
              <a:t>.</a:t>
            </a:r>
          </a:p>
          <a:p>
            <a:pPr marL="845820" lvl="1" indent="-342900"/>
            <a:r>
              <a:rPr lang="nl-BE" sz="2800">
                <a:solidFill>
                  <a:schemeClr val="tx1"/>
                </a:solidFill>
              </a:rPr>
              <a:t>Als leerlingen zich veilig voelen hebben ze een kleinere kans op het ontwikkelen van stoornissen, depressie en angsten.</a:t>
            </a:r>
          </a:p>
          <a:p>
            <a:pPr marL="845820" lvl="1" indent="-342900"/>
            <a:r>
              <a:rPr lang="nl-BE" sz="2800">
                <a:solidFill>
                  <a:schemeClr val="tx1"/>
                </a:solidFill>
              </a:rPr>
              <a:t>Leerkrachten zijn </a:t>
            </a:r>
            <a:r>
              <a:rPr lang="nl-BE" sz="2800" b="1">
                <a:solidFill>
                  <a:schemeClr val="tx1"/>
                </a:solidFill>
              </a:rPr>
              <a:t>essentiële figuren </a:t>
            </a:r>
            <a:r>
              <a:rPr lang="nl-BE" sz="2800">
                <a:solidFill>
                  <a:schemeClr val="tx1"/>
                </a:solidFill>
              </a:rPr>
              <a:t>voor de ontwikkeling van deze leerlingen.</a:t>
            </a:r>
          </a:p>
          <a:p>
            <a:pPr marL="845820" lvl="1" indent="-342900"/>
            <a:r>
              <a:rPr lang="nl-BE" sz="2800">
                <a:solidFill>
                  <a:schemeClr val="tx1"/>
                </a:solidFill>
              </a:rPr>
              <a:t>School geeft hoop en toekomstperspectief.</a:t>
            </a:r>
            <a:endParaRPr lang="nl-NL" sz="2800">
              <a:solidFill>
                <a:schemeClr val="tx1"/>
              </a:solidFill>
            </a:endParaRPr>
          </a:p>
          <a:p>
            <a:pPr marL="502920" lvl="1" indent="0">
              <a:buNone/>
            </a:pPr>
            <a:r>
              <a:rPr lang="nl-BE" sz="2800" b="1"/>
              <a:t>	</a:t>
            </a:r>
            <a:endParaRPr lang="nl-NL" sz="2800" b="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6736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441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1192" y="2054087"/>
            <a:ext cx="11029615" cy="4470281"/>
          </a:xfrm>
        </p:spPr>
        <p:txBody>
          <a:bodyPr>
            <a:noAutofit/>
          </a:bodyPr>
          <a:lstStyle/>
          <a:p>
            <a:pPr marL="0" indent="0">
              <a:buNone/>
            </a:pPr>
            <a:endParaRPr lang="nl-BE" sz="2400" b="1">
              <a:solidFill>
                <a:schemeClr val="tx1"/>
              </a:solidFill>
            </a:endParaRPr>
          </a:p>
          <a:p>
            <a:pPr marL="0" indent="0">
              <a:buNone/>
            </a:pPr>
            <a:r>
              <a:rPr lang="nl-BE" b="1">
                <a:solidFill>
                  <a:schemeClr val="tx1"/>
                </a:solidFill>
              </a:rPr>
              <a:t>Luisterend oor</a:t>
            </a:r>
            <a:endParaRPr lang="nl-BE">
              <a:solidFill>
                <a:schemeClr val="tx1"/>
              </a:solidFill>
            </a:endParaRPr>
          </a:p>
          <a:p>
            <a:r>
              <a:rPr lang="nl-BE">
                <a:solidFill>
                  <a:schemeClr val="tx1"/>
                </a:solidFill>
              </a:rPr>
              <a:t>Iets vertellen over de gebeurtenissen hoeft geen traumaverhaal te zijn.</a:t>
            </a:r>
          </a:p>
          <a:p>
            <a:r>
              <a:rPr lang="nl-BE" b="1">
                <a:solidFill>
                  <a:schemeClr val="tx1"/>
                </a:solidFill>
              </a:rPr>
              <a:t>Binnen zijn raampje of </a:t>
            </a:r>
            <a:r>
              <a:rPr lang="nl-BE" b="1" err="1">
                <a:solidFill>
                  <a:schemeClr val="tx1"/>
                </a:solidFill>
              </a:rPr>
              <a:t>Window</a:t>
            </a:r>
            <a:r>
              <a:rPr lang="nl-BE" b="1">
                <a:solidFill>
                  <a:schemeClr val="tx1"/>
                </a:solidFill>
              </a:rPr>
              <a:t> of </a:t>
            </a:r>
            <a:r>
              <a:rPr lang="nl-BE" b="1" err="1">
                <a:solidFill>
                  <a:schemeClr val="tx1"/>
                </a:solidFill>
              </a:rPr>
              <a:t>Tolerance</a:t>
            </a:r>
            <a:r>
              <a:rPr lang="nl-BE" b="1">
                <a:solidFill>
                  <a:schemeClr val="tx1"/>
                </a:solidFill>
              </a:rPr>
              <a:t> </a:t>
            </a:r>
            <a:r>
              <a:rPr lang="nl-BE">
                <a:solidFill>
                  <a:schemeClr val="tx1"/>
                </a:solidFill>
              </a:rPr>
              <a:t> = niet overspoeld door emoties of net helemaal afgevlakt. De leerling kan vertellen.</a:t>
            </a:r>
          </a:p>
          <a:p>
            <a:r>
              <a:rPr lang="nl-BE" b="1">
                <a:solidFill>
                  <a:schemeClr val="tx1"/>
                </a:solidFill>
              </a:rPr>
              <a:t>Niet ingaan op details, </a:t>
            </a:r>
            <a:r>
              <a:rPr lang="nl-BE">
                <a:solidFill>
                  <a:schemeClr val="tx1"/>
                </a:solidFill>
              </a:rPr>
              <a:t>wel herhalen (parafraseren) en eventueel vragen wat de leerling gedaan heeft om zich staande te houden (Wat deed je toen? Wat hielp?).</a:t>
            </a:r>
          </a:p>
          <a:p>
            <a:r>
              <a:rPr lang="nl-BE">
                <a:solidFill>
                  <a:schemeClr val="tx1"/>
                </a:solidFill>
              </a:rPr>
              <a:t>Koppeling </a:t>
            </a:r>
            <a:r>
              <a:rPr lang="nl-BE" b="1">
                <a:solidFill>
                  <a:schemeClr val="tx1"/>
                </a:solidFill>
              </a:rPr>
              <a:t>met hier en nu</a:t>
            </a:r>
            <a:r>
              <a:rPr lang="nl-BE">
                <a:solidFill>
                  <a:schemeClr val="tx1"/>
                </a:solidFill>
              </a:rPr>
              <a:t>: huidige veiligheid of situatie benoemen.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7879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1005840" y="596349"/>
            <a:ext cx="10604967" cy="90114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BE" sz="4000" b="1">
                <a:solidFill>
                  <a:schemeClr val="tx1"/>
                </a:solidFill>
              </a:rPr>
              <a:t>EEN VEILIGE OMGEVING</a:t>
            </a:r>
            <a:r>
              <a:rPr lang="nl-BE" sz="3600" b="1">
                <a:solidFill>
                  <a:schemeClr val="tx1"/>
                </a:solidFill>
              </a:rPr>
              <a:t> </a:t>
            </a:r>
            <a:endParaRPr lang="nl-NL" sz="3600" b="1">
              <a:solidFill>
                <a:schemeClr val="tx1"/>
              </a:solidFill>
            </a:endParaRPr>
          </a:p>
        </p:txBody>
      </p:sp>
    </p:spTree>
    <p:extLst>
      <p:ext uri="{BB962C8B-B14F-4D97-AF65-F5344CB8AC3E}">
        <p14:creationId xmlns:p14="http://schemas.microsoft.com/office/powerpoint/2010/main" val="832835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8338" y="1977081"/>
            <a:ext cx="11029615" cy="3560442"/>
          </a:xfrm>
        </p:spPr>
        <p:txBody>
          <a:bodyPr>
            <a:normAutofit/>
          </a:bodyPr>
          <a:lstStyle/>
          <a:p>
            <a:pPr marL="0" indent="0">
              <a:buNone/>
            </a:pPr>
            <a:r>
              <a:rPr lang="nl-BE" b="1">
                <a:solidFill>
                  <a:schemeClr val="tx1"/>
                </a:solidFill>
              </a:rPr>
              <a:t>Luisterend oor</a:t>
            </a:r>
          </a:p>
          <a:p>
            <a:r>
              <a:rPr lang="nl-BE">
                <a:solidFill>
                  <a:schemeClr val="tx1"/>
                </a:solidFill>
              </a:rPr>
              <a:t>Als de leerling buiten zijn raam gaat en vertelt = </a:t>
            </a:r>
            <a:r>
              <a:rPr lang="nl-BE" b="1" err="1">
                <a:solidFill>
                  <a:schemeClr val="tx1"/>
                </a:solidFill>
              </a:rPr>
              <a:t>hertraumatiserend</a:t>
            </a:r>
            <a:r>
              <a:rPr lang="nl-BE">
                <a:solidFill>
                  <a:schemeClr val="tx1"/>
                </a:solidFill>
              </a:rPr>
              <a:t>. Leerling moet eerst terug rustig worden.</a:t>
            </a:r>
          </a:p>
          <a:p>
            <a:r>
              <a:rPr lang="nl-BE">
                <a:solidFill>
                  <a:schemeClr val="tx1"/>
                </a:solidFill>
              </a:rPr>
              <a:t>Als iemand je zijn verhaal toevertrouwd, is het belangrijk om hier naar te luisteren.</a:t>
            </a:r>
          </a:p>
          <a:p>
            <a:r>
              <a:rPr lang="nl-BE">
                <a:solidFill>
                  <a:schemeClr val="tx1"/>
                </a:solidFill>
              </a:rPr>
              <a:t>Bewust zijn van eigen functie en grenzen. Coaching!</a:t>
            </a:r>
          </a:p>
          <a:p>
            <a:r>
              <a:rPr lang="nl-BE" b="1">
                <a:solidFill>
                  <a:schemeClr val="tx1"/>
                </a:solidFill>
              </a:rPr>
              <a:t>Secundaire </a:t>
            </a:r>
            <a:r>
              <a:rPr lang="nl-BE" b="1" err="1">
                <a:solidFill>
                  <a:schemeClr val="tx1"/>
                </a:solidFill>
              </a:rPr>
              <a:t>traumatisatie</a:t>
            </a:r>
            <a:endParaRPr lang="nl-BE" b="1">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7879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1005840" y="682093"/>
            <a:ext cx="10604967" cy="81540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BE" sz="4000" b="1">
                <a:solidFill>
                  <a:schemeClr val="tx1"/>
                </a:solidFill>
              </a:rPr>
              <a:t>Stap 1 - Veiligheid </a:t>
            </a:r>
            <a:endParaRPr lang="nl-NL" sz="4000" b="1">
              <a:solidFill>
                <a:schemeClr val="tx1"/>
              </a:solidFill>
            </a:endParaRPr>
          </a:p>
        </p:txBody>
      </p:sp>
    </p:spTree>
    <p:extLst>
      <p:ext uri="{BB962C8B-B14F-4D97-AF65-F5344CB8AC3E}">
        <p14:creationId xmlns:p14="http://schemas.microsoft.com/office/powerpoint/2010/main" val="408766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03288" y="617379"/>
            <a:ext cx="11338560" cy="1028699"/>
          </a:xfrm>
        </p:spPr>
        <p:txBody>
          <a:bodyPr>
            <a:normAutofit/>
          </a:bodyPr>
          <a:lstStyle/>
          <a:p>
            <a:r>
              <a:rPr lang="nl-BE" sz="4000" b="1">
                <a:solidFill>
                  <a:schemeClr val="tx1"/>
                </a:solidFill>
              </a:rPr>
              <a:t>Rol van de school</a:t>
            </a:r>
            <a:endParaRPr lang="nl-NL" sz="4000" b="1">
              <a:solidFill>
                <a:schemeClr val="tx1"/>
              </a:solidFill>
            </a:endParaRPr>
          </a:p>
        </p:txBody>
      </p:sp>
      <p:sp>
        <p:nvSpPr>
          <p:cNvPr id="3" name="Tijdelijke aanduiding voor inhoud 2"/>
          <p:cNvSpPr>
            <a:spLocks noGrp="1"/>
          </p:cNvSpPr>
          <p:nvPr>
            <p:ph idx="1"/>
          </p:nvPr>
        </p:nvSpPr>
        <p:spPr>
          <a:xfrm>
            <a:off x="433388" y="2610678"/>
            <a:ext cx="11259502" cy="4167312"/>
          </a:xfrm>
        </p:spPr>
        <p:txBody>
          <a:bodyPr>
            <a:normAutofit/>
          </a:bodyPr>
          <a:lstStyle/>
          <a:p>
            <a:r>
              <a:rPr lang="nl-NL">
                <a:solidFill>
                  <a:schemeClr val="tx1"/>
                </a:solidFill>
              </a:rPr>
              <a:t>De schoolcontext kan stabiliteit brengen = eerste fase (voorwaarde) voor traumaverwerking</a:t>
            </a:r>
          </a:p>
          <a:p>
            <a:pPr>
              <a:buFont typeface="Wingdings" panose="05000000000000000000" pitchFamily="2" charset="2"/>
              <a:buChar char="§"/>
            </a:pPr>
            <a:endParaRPr lang="nl-BE">
              <a:solidFill>
                <a:schemeClr val="tx1"/>
              </a:solidFill>
            </a:endParaRPr>
          </a:p>
          <a:p>
            <a:r>
              <a:rPr lang="nl-NL" b="1">
                <a:solidFill>
                  <a:schemeClr val="tx1"/>
                </a:solidFill>
              </a:rPr>
              <a:t>Een gemeenschappelijke visie</a:t>
            </a:r>
            <a:r>
              <a:rPr lang="nl-NL">
                <a:solidFill>
                  <a:schemeClr val="tx1"/>
                </a:solidFill>
              </a:rPr>
              <a:t> (</a:t>
            </a:r>
            <a:r>
              <a:rPr lang="nl-NL" err="1">
                <a:solidFill>
                  <a:schemeClr val="tx1"/>
                </a:solidFill>
              </a:rPr>
              <a:t>Window</a:t>
            </a:r>
            <a:r>
              <a:rPr lang="nl-NL">
                <a:solidFill>
                  <a:schemeClr val="tx1"/>
                </a:solidFill>
              </a:rPr>
              <a:t> of </a:t>
            </a:r>
            <a:r>
              <a:rPr lang="nl-NL" err="1">
                <a:solidFill>
                  <a:schemeClr val="tx1"/>
                </a:solidFill>
              </a:rPr>
              <a:t>Tolerance</a:t>
            </a:r>
            <a:r>
              <a:rPr lang="nl-NL">
                <a:solidFill>
                  <a:schemeClr val="tx1"/>
                </a:solidFill>
              </a:rPr>
              <a:t> of “het raampje”) maakt de samenwerking binnen de school en tussen school en CLB sterker</a:t>
            </a:r>
          </a:p>
          <a:p>
            <a:pPr marL="502920" lvl="1" indent="0">
              <a:buNone/>
            </a:pPr>
            <a:endParaRPr lang="nl-BE" sz="900">
              <a:solidFill>
                <a:schemeClr val="tx1"/>
              </a:solidFill>
            </a:endParaRPr>
          </a:p>
          <a:p>
            <a:pPr marL="502920" lvl="1" indent="0">
              <a:buNone/>
            </a:pPr>
            <a:endParaRPr lang="nl-NL" sz="2000" b="1"/>
          </a:p>
          <a:p>
            <a:pPr marL="502920" lvl="1" indent="0">
              <a:buNone/>
            </a:pPr>
            <a:r>
              <a:rPr lang="nl-BE" b="1"/>
              <a:t>	</a:t>
            </a:r>
            <a:endParaRPr lang="nl-NL" b="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6736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631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17588" y="624829"/>
            <a:ext cx="10182058" cy="1013800"/>
          </a:xfrm>
        </p:spPr>
        <p:txBody>
          <a:bodyPr>
            <a:normAutofit/>
          </a:bodyPr>
          <a:lstStyle/>
          <a:p>
            <a:r>
              <a:rPr lang="nl-BE" sz="4000" b="1">
                <a:solidFill>
                  <a:schemeClr val="tx1"/>
                </a:solidFill>
              </a:rPr>
              <a:t>Vertaling naar de Rol van de school</a:t>
            </a:r>
            <a:endParaRPr lang="nl-NL" sz="4000" b="1">
              <a:solidFill>
                <a:schemeClr val="tx1"/>
              </a:solidFill>
            </a:endParaRPr>
          </a:p>
        </p:txBody>
      </p:sp>
      <p:sp>
        <p:nvSpPr>
          <p:cNvPr id="3" name="Tijdelijke aanduiding voor inhoud 2"/>
          <p:cNvSpPr>
            <a:spLocks noGrp="1"/>
          </p:cNvSpPr>
          <p:nvPr>
            <p:ph idx="1"/>
          </p:nvPr>
        </p:nvSpPr>
        <p:spPr>
          <a:xfrm>
            <a:off x="444818" y="2274570"/>
            <a:ext cx="11636692" cy="3710178"/>
          </a:xfrm>
        </p:spPr>
        <p:txBody>
          <a:bodyPr>
            <a:normAutofit/>
          </a:bodyPr>
          <a:lstStyle/>
          <a:p>
            <a:r>
              <a:rPr lang="nl-BE">
                <a:solidFill>
                  <a:schemeClr val="tx1"/>
                </a:solidFill>
              </a:rPr>
              <a:t>3 stappen waarop scholen kunnen inzetten</a:t>
            </a:r>
          </a:p>
          <a:p>
            <a:pPr marL="0" indent="0">
              <a:buNone/>
            </a:pPr>
            <a:endParaRPr lang="nl-BE">
              <a:solidFill>
                <a:schemeClr val="tx1"/>
              </a:solidFill>
            </a:endParaRPr>
          </a:p>
          <a:p>
            <a:pPr marL="502920" lvl="1" indent="0">
              <a:buNone/>
            </a:pPr>
            <a:r>
              <a:rPr lang="nl-BE" sz="2800">
                <a:solidFill>
                  <a:schemeClr val="tx1"/>
                </a:solidFill>
              </a:rPr>
              <a:t>Stap 1: veiligheid creëren</a:t>
            </a:r>
          </a:p>
          <a:p>
            <a:pPr marL="502920" lvl="1" indent="0">
              <a:buNone/>
            </a:pPr>
            <a:r>
              <a:rPr lang="nl-BE" sz="2800">
                <a:solidFill>
                  <a:schemeClr val="tx1"/>
                </a:solidFill>
              </a:rPr>
              <a:t>Stap 2: stabilisatie in het dagelijkse leven</a:t>
            </a:r>
          </a:p>
          <a:p>
            <a:pPr marL="502920" lvl="1" indent="0">
              <a:buNone/>
            </a:pPr>
            <a:r>
              <a:rPr lang="nl-BE" sz="2800">
                <a:solidFill>
                  <a:schemeClr val="tx1"/>
                </a:solidFill>
              </a:rPr>
              <a:t>Stap 3: verbinding in relaties stimuleren (hechting)</a:t>
            </a:r>
          </a:p>
          <a:p>
            <a:pPr marL="502920" lvl="1" indent="0">
              <a:buNone/>
            </a:pPr>
            <a:r>
              <a:rPr lang="nl-BE" sz="2800" b="1"/>
              <a:t>                                                          </a:t>
            </a:r>
          </a:p>
          <a:p>
            <a:pPr marL="0" indent="0">
              <a:buNone/>
            </a:pPr>
            <a:endParaRPr lang="nl-NL"/>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6736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9780" y="4551521"/>
            <a:ext cx="2249488"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33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4174435" cy="1342496"/>
          </a:xfrm>
        </p:spPr>
        <p:txBody>
          <a:bodyPr vert="horz">
            <a:normAutofit/>
          </a:bodyPr>
          <a:lstStyle/>
          <a:p>
            <a:pPr algn="ctr"/>
            <a:r>
              <a:rPr lang="nl-BE" sz="4000" b="1"/>
              <a:t>Inhoud + materiaal</a:t>
            </a:r>
            <a:endParaRPr lang="nl-BE" sz="4000" b="1">
              <a:solidFill>
                <a:schemeClr val="tx1"/>
              </a:solidFill>
              <a:cs typeface="Calibri Light"/>
            </a:endParaRPr>
          </a:p>
        </p:txBody>
      </p:sp>
      <p:sp>
        <p:nvSpPr>
          <p:cNvPr id="3" name="Tijdelijke aanduiding voor inhoud 2"/>
          <p:cNvSpPr>
            <a:spLocks noGrp="1"/>
          </p:cNvSpPr>
          <p:nvPr>
            <p:ph idx="1"/>
          </p:nvPr>
        </p:nvSpPr>
        <p:spPr>
          <a:xfrm>
            <a:off x="441135" y="2377439"/>
            <a:ext cx="11562179" cy="3608581"/>
          </a:xfrm>
        </p:spPr>
        <p:txBody>
          <a:bodyPr vert="horz" lIns="91440" tIns="45720" rIns="91440" bIns="45720" rtlCol="0" anchor="t">
            <a:normAutofit/>
          </a:bodyPr>
          <a:lstStyle/>
          <a:p>
            <a:pPr marL="323850" lvl="1" indent="0">
              <a:buNone/>
            </a:pPr>
            <a:r>
              <a:rPr lang="nl-BE" sz="2800">
                <a:solidFill>
                  <a:schemeClr val="tx1"/>
                </a:solidFill>
              </a:rPr>
              <a:t>Filmpje 3</a:t>
            </a:r>
            <a:r>
              <a:rPr lang="nl-BE" sz="2800"/>
              <a:t> - </a:t>
            </a:r>
            <a:r>
              <a:rPr lang="nl-BE" sz="2800">
                <a:solidFill>
                  <a:schemeClr val="tx1"/>
                </a:solidFill>
              </a:rPr>
              <a:t>De rol van de school en het CLB</a:t>
            </a:r>
            <a:endParaRPr lang="nl-NL"/>
          </a:p>
          <a:p>
            <a:pPr marL="323850" lvl="1" indent="0">
              <a:buNone/>
            </a:pPr>
            <a:r>
              <a:rPr lang="nl-BE" sz="2800"/>
              <a:t>  Traumasensitief werken op school (25-tal')</a:t>
            </a:r>
            <a:endParaRPr lang="nl-BE" sz="2800">
              <a:cs typeface="Calibri"/>
            </a:endParaRPr>
          </a:p>
          <a:p>
            <a:pPr marL="323850" lvl="1" indent="0">
              <a:buNone/>
            </a:pPr>
            <a:endParaRPr lang="nl-BE" sz="2800">
              <a:solidFill>
                <a:schemeClr val="tx1"/>
              </a:solidFill>
              <a:cs typeface="Calibri" panose="020F0502020204030204"/>
            </a:endParaRPr>
          </a:p>
          <a:p>
            <a:pPr marL="323850" lvl="1" indent="0">
              <a:buNone/>
            </a:pPr>
            <a:r>
              <a:rPr lang="nl-BE" sz="2800">
                <a:solidFill>
                  <a:schemeClr val="tx1"/>
                </a:solidFill>
              </a:rPr>
              <a:t>Filmpje 4</a:t>
            </a:r>
            <a:r>
              <a:rPr lang="nl-BE" sz="2800"/>
              <a:t> - E</a:t>
            </a:r>
            <a:r>
              <a:rPr lang="nl-BE" sz="2800">
                <a:solidFill>
                  <a:schemeClr val="tx1"/>
                </a:solidFill>
              </a:rPr>
              <a:t>en korte toelichting van de werkmap </a:t>
            </a:r>
            <a:endParaRPr lang="nl-BE" sz="2800">
              <a:solidFill>
                <a:schemeClr val="tx1"/>
              </a:solidFill>
              <a:cs typeface="Calibri" panose="020F0502020204030204"/>
            </a:endParaRPr>
          </a:p>
          <a:p>
            <a:pPr marL="323850" lvl="1" indent="0">
              <a:buNone/>
            </a:pPr>
            <a:r>
              <a:rPr lang="nl-BE" sz="2800"/>
              <a:t>	“trauma- en cultuursensitief werken op school</a:t>
            </a:r>
            <a:r>
              <a:rPr lang="nl-BE" sz="2800">
                <a:latin typeface="+mj-lt"/>
              </a:rPr>
              <a:t>” </a:t>
            </a:r>
            <a:r>
              <a:rPr lang="nl-BE" sz="2800">
                <a:latin typeface="Calibri"/>
                <a:cs typeface="Calibri"/>
              </a:rPr>
              <a:t>(25-tal')</a:t>
            </a:r>
          </a:p>
          <a:p>
            <a:pPr marL="0" indent="0">
              <a:buNone/>
            </a:pPr>
            <a:endParaRPr lang="nl-BE">
              <a:solidFill>
                <a:schemeClr val="tx1"/>
              </a:solidFill>
            </a:endParaRPr>
          </a:p>
          <a:p>
            <a:pPr marL="0" indent="0">
              <a:buNone/>
            </a:pPr>
            <a:endParaRPr lang="nl-BE" sz="3500"/>
          </a:p>
          <a:p>
            <a:endParaRPr lang="nl-BE"/>
          </a:p>
          <a:p>
            <a:pPr marL="0" indent="0">
              <a:buNone/>
            </a:pPr>
            <a:endParaRPr lang="nl-BE"/>
          </a:p>
          <a:p>
            <a:pPr marL="0" indent="0">
              <a:buNone/>
            </a:pPr>
            <a:endParaRPr lang="nl-BE"/>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35" y="472123"/>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078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8" y="0"/>
            <a:ext cx="11810999" cy="8092440"/>
          </a:xfrm>
          <a:prstGeom prst="rect">
            <a:avLst/>
          </a:prstGeom>
        </p:spPr>
      </p:pic>
    </p:spTree>
    <p:extLst>
      <p:ext uri="{BB962C8B-B14F-4D97-AF65-F5344CB8AC3E}">
        <p14:creationId xmlns:p14="http://schemas.microsoft.com/office/powerpoint/2010/main" val="615684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1" y="0"/>
            <a:ext cx="12054840" cy="8702040"/>
          </a:xfrm>
          <a:prstGeom prst="rect">
            <a:avLst/>
          </a:prstGeom>
        </p:spPr>
      </p:pic>
      <p:pic>
        <p:nvPicPr>
          <p:cNvPr id="3" name="Opgenomen geluid">
            <a:hlinkClick r:id="" action="ppaction://media"/>
            <a:extLst>
              <a:ext uri="{FF2B5EF4-FFF2-40B4-BE49-F238E27FC236}">
                <a16:creationId xmlns:a16="http://schemas.microsoft.com/office/drawing/2014/main" id="{5C0B7921-3BC5-4503-9501-9E35508798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325" y="5813425"/>
            <a:ext cx="487363" cy="487363"/>
          </a:xfrm>
          <a:prstGeom prst="rect">
            <a:avLst/>
          </a:prstGeom>
        </p:spPr>
      </p:pic>
    </p:spTree>
    <p:extLst>
      <p:ext uri="{BB962C8B-B14F-4D97-AF65-F5344CB8AC3E}">
        <p14:creationId xmlns:p14="http://schemas.microsoft.com/office/powerpoint/2010/main" val="265346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050" name="Picture 2" descr="E:\Foto's fiches\FICHE I\Fiche-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167640"/>
            <a:ext cx="118110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685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718" y="675862"/>
            <a:ext cx="9056181" cy="914400"/>
          </a:xfrm>
        </p:spPr>
        <p:txBody>
          <a:bodyPr vert="horz">
            <a:normAutofit/>
          </a:bodyPr>
          <a:lstStyle/>
          <a:p>
            <a:r>
              <a:rPr lang="nl-BE" sz="4000" b="1">
                <a:solidFill>
                  <a:schemeClr val="tx1"/>
                </a:solidFill>
              </a:rPr>
              <a:t>Zorg op school</a:t>
            </a:r>
            <a:endParaRPr lang="nl-NL" sz="4000" b="1">
              <a:solidFill>
                <a:schemeClr val="tx1"/>
              </a:solidFill>
            </a:endParaRPr>
          </a:p>
        </p:txBody>
      </p:sp>
      <p:sp>
        <p:nvSpPr>
          <p:cNvPr id="3" name="Tijdelijke aanduiding voor inhoud 2"/>
          <p:cNvSpPr>
            <a:spLocks noGrp="1"/>
          </p:cNvSpPr>
          <p:nvPr>
            <p:ph idx="1"/>
          </p:nvPr>
        </p:nvSpPr>
        <p:spPr>
          <a:xfrm>
            <a:off x="476417" y="2425147"/>
            <a:ext cx="11431738" cy="4341869"/>
          </a:xfrm>
        </p:spPr>
        <p:txBody>
          <a:bodyPr>
            <a:noAutofit/>
          </a:bodyPr>
          <a:lstStyle/>
          <a:p>
            <a:r>
              <a:rPr lang="nl-BE" b="1">
                <a:solidFill>
                  <a:schemeClr val="tx1"/>
                </a:solidFill>
              </a:rPr>
              <a:t>Teamgericht</a:t>
            </a:r>
            <a:r>
              <a:rPr lang="nl-BE">
                <a:solidFill>
                  <a:schemeClr val="tx1"/>
                </a:solidFill>
              </a:rPr>
              <a:t> werken (leerkracht, zorg, CLB, opvangcentrum…)</a:t>
            </a:r>
          </a:p>
          <a:p>
            <a:r>
              <a:rPr lang="nl-BE">
                <a:solidFill>
                  <a:schemeClr val="tx1"/>
                </a:solidFill>
              </a:rPr>
              <a:t>Leerkracht ondersteunen, </a:t>
            </a:r>
            <a:r>
              <a:rPr lang="nl-BE" b="1">
                <a:solidFill>
                  <a:schemeClr val="tx1"/>
                </a:solidFill>
              </a:rPr>
              <a:t>juiste bril (WOT)</a:t>
            </a:r>
          </a:p>
          <a:p>
            <a:r>
              <a:rPr lang="nl-BE">
                <a:solidFill>
                  <a:schemeClr val="tx1"/>
                </a:solidFill>
              </a:rPr>
              <a:t>Regelmatig evolutie leerling bespreken op zorgoverleg (CLB)</a:t>
            </a:r>
          </a:p>
          <a:p>
            <a:pPr lvl="1">
              <a:buFont typeface="Wingdings" panose="05000000000000000000" pitchFamily="2" charset="2"/>
              <a:buChar char="Ø"/>
            </a:pPr>
            <a:r>
              <a:rPr lang="nl-BE" sz="2800">
                <a:solidFill>
                  <a:schemeClr val="tx1"/>
                </a:solidFill>
              </a:rPr>
              <a:t>Welbevinden dan pas cognitieve evolutie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7212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188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718" y="649357"/>
            <a:ext cx="9056181" cy="861391"/>
          </a:xfrm>
        </p:spPr>
        <p:txBody>
          <a:bodyPr vert="horz">
            <a:normAutofit/>
          </a:bodyPr>
          <a:lstStyle/>
          <a:p>
            <a:r>
              <a:rPr lang="nl-BE" sz="4000" b="1">
                <a:solidFill>
                  <a:schemeClr val="tx1"/>
                </a:solidFill>
              </a:rPr>
              <a:t>Zorg op school</a:t>
            </a:r>
            <a:endParaRPr lang="nl-NL" sz="4000" b="1">
              <a:solidFill>
                <a:schemeClr val="tx1"/>
              </a:solidFill>
            </a:endParaRPr>
          </a:p>
        </p:txBody>
      </p:sp>
      <p:sp>
        <p:nvSpPr>
          <p:cNvPr id="3" name="Tijdelijke aanduiding voor inhoud 2"/>
          <p:cNvSpPr>
            <a:spLocks noGrp="1"/>
          </p:cNvSpPr>
          <p:nvPr>
            <p:ph idx="1"/>
          </p:nvPr>
        </p:nvSpPr>
        <p:spPr>
          <a:xfrm>
            <a:off x="444818" y="2197100"/>
            <a:ext cx="11431738" cy="4660900"/>
          </a:xfrm>
        </p:spPr>
        <p:txBody>
          <a:bodyPr>
            <a:noAutofit/>
          </a:bodyPr>
          <a:lstStyle/>
          <a:p>
            <a:r>
              <a:rPr lang="nl-BE">
                <a:solidFill>
                  <a:schemeClr val="tx1"/>
                </a:solidFill>
              </a:rPr>
              <a:t>Hypothesen formuleren met verschillende brillen:</a:t>
            </a:r>
          </a:p>
          <a:p>
            <a:pPr lvl="2">
              <a:buFont typeface="Wingdings" panose="05000000000000000000" pitchFamily="2" charset="2"/>
              <a:buChar char="Ø"/>
            </a:pPr>
            <a:r>
              <a:rPr lang="nl-BE" sz="2800">
                <a:solidFill>
                  <a:schemeClr val="tx1"/>
                </a:solidFill>
              </a:rPr>
              <a:t>Cultuursensitief</a:t>
            </a:r>
          </a:p>
          <a:p>
            <a:pPr lvl="2">
              <a:buFont typeface="Wingdings" panose="05000000000000000000" pitchFamily="2" charset="2"/>
              <a:buChar char="Ø"/>
            </a:pPr>
            <a:r>
              <a:rPr lang="nl-BE" sz="2800">
                <a:solidFill>
                  <a:schemeClr val="tx1"/>
                </a:solidFill>
              </a:rPr>
              <a:t>Traumasensitief</a:t>
            </a:r>
          </a:p>
          <a:p>
            <a:pPr lvl="2">
              <a:buFont typeface="Wingdings" panose="05000000000000000000" pitchFamily="2" charset="2"/>
              <a:buChar char="Ø"/>
            </a:pPr>
            <a:r>
              <a:rPr lang="nl-BE" sz="2800">
                <a:solidFill>
                  <a:schemeClr val="tx1"/>
                </a:solidFill>
              </a:rPr>
              <a:t>Vanuit ontwikkelingsperspectief (ASS, ADD,…)</a:t>
            </a:r>
          </a:p>
          <a:p>
            <a:pPr lvl="2">
              <a:buFont typeface="Wingdings" panose="05000000000000000000" pitchFamily="2" charset="2"/>
              <a:buChar char="Ø"/>
            </a:pPr>
            <a:r>
              <a:rPr lang="nl-BE" sz="2800">
                <a:solidFill>
                  <a:schemeClr val="tx1"/>
                </a:solidFill>
              </a:rPr>
              <a:t>Vanuit leerontwikkelingsperspectief (leerstoornis,…)</a:t>
            </a:r>
          </a:p>
          <a:p>
            <a:pPr lvl="2">
              <a:buFont typeface="Wingdings" panose="05000000000000000000" pitchFamily="2" charset="2"/>
              <a:buChar char="Ø"/>
            </a:pPr>
            <a:r>
              <a:rPr lang="nl-BE" sz="2800">
                <a:solidFill>
                  <a:schemeClr val="tx1"/>
                </a:solidFill>
              </a:rPr>
              <a:t>Rekening houden met context van de leerling</a:t>
            </a:r>
          </a:p>
          <a:p>
            <a:pPr lvl="2">
              <a:buFont typeface="Wingdings" panose="05000000000000000000" pitchFamily="2" charset="2"/>
              <a:buChar char="Ø"/>
            </a:pPr>
            <a:r>
              <a:rPr lang="nl-BE" sz="2800">
                <a:solidFill>
                  <a:schemeClr val="tx1"/>
                </a:solidFill>
              </a:rPr>
              <a:t>Rekening houden met geschiedenis van de leerling</a:t>
            </a:r>
          </a:p>
          <a:p>
            <a:pPr lvl="2">
              <a:buFont typeface="Wingdings" panose="05000000000000000000" pitchFamily="2" charset="2"/>
              <a:buChar char="Ø"/>
            </a:pPr>
            <a:r>
              <a:rPr lang="nl-BE" sz="2800">
                <a:solidFill>
                  <a:schemeClr val="tx1"/>
                </a:solidFill>
              </a:rPr>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7212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992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03289" y="636104"/>
            <a:ext cx="10801032" cy="874644"/>
          </a:xfrm>
        </p:spPr>
        <p:txBody>
          <a:bodyPr vert="horz">
            <a:normAutofit/>
          </a:bodyPr>
          <a:lstStyle/>
          <a:p>
            <a:r>
              <a:rPr lang="nl-BE" sz="4000" b="1">
                <a:solidFill>
                  <a:schemeClr val="tx1"/>
                </a:solidFill>
              </a:rPr>
              <a:t>Rol van het CLB</a:t>
            </a:r>
            <a:endParaRPr lang="nl-NL" sz="4000" b="1">
              <a:solidFill>
                <a:schemeClr val="tx1"/>
              </a:solidFill>
            </a:endParaRPr>
          </a:p>
        </p:txBody>
      </p:sp>
      <p:sp>
        <p:nvSpPr>
          <p:cNvPr id="3" name="Tijdelijke aanduiding voor inhoud 2"/>
          <p:cNvSpPr>
            <a:spLocks noGrp="1"/>
          </p:cNvSpPr>
          <p:nvPr>
            <p:ph idx="1"/>
          </p:nvPr>
        </p:nvSpPr>
        <p:spPr>
          <a:xfrm>
            <a:off x="903288" y="1812290"/>
            <a:ext cx="10503852" cy="4919980"/>
          </a:xfrm>
        </p:spPr>
        <p:txBody>
          <a:bodyPr>
            <a:normAutofit lnSpcReduction="10000"/>
          </a:bodyPr>
          <a:lstStyle/>
          <a:p>
            <a:pPr marL="0" indent="0">
              <a:buNone/>
            </a:pPr>
            <a:endParaRPr lang="nl-BE" sz="900"/>
          </a:p>
          <a:p>
            <a:r>
              <a:rPr lang="nl-BE" b="1">
                <a:solidFill>
                  <a:schemeClr val="tx1"/>
                </a:solidFill>
              </a:rPr>
              <a:t>DOORVERWIJZING</a:t>
            </a:r>
          </a:p>
          <a:p>
            <a:pPr lvl="1">
              <a:buFont typeface="Wingdings" panose="05000000000000000000" pitchFamily="2" charset="2"/>
              <a:buChar char="Ø"/>
            </a:pPr>
            <a:r>
              <a:rPr lang="nl-BE" sz="2800">
                <a:solidFill>
                  <a:schemeClr val="tx1"/>
                </a:solidFill>
              </a:rPr>
              <a:t>Het leerproces komt niet op gang ondanks inzet op</a:t>
            </a:r>
          </a:p>
          <a:p>
            <a:pPr lvl="2"/>
            <a:r>
              <a:rPr lang="nl-BE" sz="2800">
                <a:solidFill>
                  <a:schemeClr val="tx1"/>
                </a:solidFill>
              </a:rPr>
              <a:t>Creëren van veiligheid</a:t>
            </a:r>
          </a:p>
          <a:p>
            <a:pPr lvl="2"/>
            <a:r>
              <a:rPr lang="nl-BE" sz="2800">
                <a:solidFill>
                  <a:schemeClr val="tx1"/>
                </a:solidFill>
              </a:rPr>
              <a:t>Stabiliteit in het dagelijkse leven</a:t>
            </a:r>
          </a:p>
          <a:p>
            <a:pPr lvl="2"/>
            <a:r>
              <a:rPr lang="nl-BE" sz="2800">
                <a:solidFill>
                  <a:schemeClr val="tx1"/>
                </a:solidFill>
              </a:rPr>
              <a:t>Ondersteunen van het gezin en het netwerk</a:t>
            </a:r>
          </a:p>
          <a:p>
            <a:pPr lvl="2"/>
            <a:r>
              <a:rPr lang="nl-BE" sz="2800">
                <a:solidFill>
                  <a:schemeClr val="tx1"/>
                </a:solidFill>
              </a:rPr>
              <a:t>….                                   </a:t>
            </a:r>
            <a:r>
              <a:rPr lang="nl-BE" sz="2800" b="1">
                <a:solidFill>
                  <a:schemeClr val="tx1"/>
                </a:solidFill>
              </a:rPr>
              <a:t>EN</a:t>
            </a:r>
          </a:p>
          <a:p>
            <a:pPr lvl="1">
              <a:buFont typeface="Wingdings" panose="05000000000000000000" pitchFamily="2" charset="2"/>
              <a:buChar char="Ø"/>
            </a:pPr>
            <a:r>
              <a:rPr lang="nl-BE" sz="2800">
                <a:solidFill>
                  <a:schemeClr val="tx1"/>
                </a:solidFill>
              </a:rPr>
              <a:t>Uitval in de ontwikkeling op 2 van de 3 domeinen (sociaal, school, gezin) </a:t>
            </a:r>
          </a:p>
          <a:p>
            <a:pPr>
              <a:lnSpc>
                <a:spcPct val="160000"/>
              </a:lnSpc>
            </a:pPr>
            <a:r>
              <a:rPr lang="nl-BE">
                <a:solidFill>
                  <a:schemeClr val="tx1"/>
                </a:solidFill>
              </a:rPr>
              <a:t>Hulpverlening: </a:t>
            </a:r>
            <a:r>
              <a:rPr lang="nl-BE" err="1">
                <a:solidFill>
                  <a:schemeClr val="tx1"/>
                </a:solidFill>
              </a:rPr>
              <a:t>psycho-sociale</a:t>
            </a:r>
            <a:r>
              <a:rPr lang="nl-BE">
                <a:solidFill>
                  <a:schemeClr val="tx1"/>
                </a:solidFill>
              </a:rPr>
              <a:t> ondersteuning of gespecialiseerde traumatherapie</a:t>
            </a:r>
          </a:p>
          <a:p>
            <a:endParaRPr lang="nl-NL"/>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8355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230" y="1982785"/>
            <a:ext cx="5175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031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03289" y="609600"/>
            <a:ext cx="10785792" cy="1082040"/>
          </a:xfrm>
        </p:spPr>
        <p:txBody>
          <a:bodyPr vert="horz">
            <a:normAutofit/>
          </a:bodyPr>
          <a:lstStyle/>
          <a:p>
            <a:r>
              <a:rPr lang="nl-BE" sz="4000" b="1">
                <a:solidFill>
                  <a:schemeClr val="tx1"/>
                </a:solidFill>
              </a:rPr>
              <a:t>Rol van het CLB</a:t>
            </a:r>
            <a:endParaRPr lang="nl-NL" sz="4000" b="1">
              <a:solidFill>
                <a:schemeClr val="tx1"/>
              </a:solidFill>
            </a:endParaRPr>
          </a:p>
        </p:txBody>
      </p:sp>
      <p:sp>
        <p:nvSpPr>
          <p:cNvPr id="3" name="Tijdelijke aanduiding voor inhoud 2"/>
          <p:cNvSpPr>
            <a:spLocks noGrp="1"/>
          </p:cNvSpPr>
          <p:nvPr>
            <p:ph idx="1"/>
          </p:nvPr>
        </p:nvSpPr>
        <p:spPr>
          <a:xfrm>
            <a:off x="793938" y="2279374"/>
            <a:ext cx="10613201" cy="4452896"/>
          </a:xfrm>
        </p:spPr>
        <p:txBody>
          <a:bodyPr>
            <a:normAutofit/>
          </a:bodyPr>
          <a:lstStyle/>
          <a:p>
            <a:pPr marL="0" indent="0">
              <a:buNone/>
            </a:pPr>
            <a:r>
              <a:rPr lang="nl-BE" b="1">
                <a:solidFill>
                  <a:schemeClr val="tx1"/>
                </a:solidFill>
              </a:rPr>
              <a:t>Draaischijffunctie! </a:t>
            </a:r>
          </a:p>
          <a:p>
            <a:pPr>
              <a:buFont typeface="Wingdings" panose="05000000000000000000" pitchFamily="2" charset="2"/>
              <a:buChar char="§"/>
            </a:pPr>
            <a:r>
              <a:rPr lang="nl-BE">
                <a:solidFill>
                  <a:schemeClr val="tx1"/>
                </a:solidFill>
              </a:rPr>
              <a:t>Zorgen voor afstemming netwerk</a:t>
            </a:r>
          </a:p>
          <a:p>
            <a:pPr>
              <a:lnSpc>
                <a:spcPct val="150000"/>
              </a:lnSpc>
              <a:buFont typeface="Wingdings" panose="05000000000000000000" pitchFamily="2" charset="2"/>
              <a:buChar char="§"/>
            </a:pPr>
            <a:r>
              <a:rPr lang="nl-BE">
                <a:solidFill>
                  <a:schemeClr val="tx1"/>
                </a:solidFill>
              </a:rPr>
              <a:t>CLB kan ook ondersteund worden door specifieke diensten (o.a. CGG vluchtelingen, </a:t>
            </a:r>
            <a:r>
              <a:rPr lang="nl-BE" err="1">
                <a:solidFill>
                  <a:schemeClr val="tx1"/>
                </a:solidFill>
              </a:rPr>
              <a:t>Solentra</a:t>
            </a:r>
            <a:r>
              <a:rPr lang="nl-BE">
                <a:solidFill>
                  <a:schemeClr val="tx1"/>
                </a:solidFill>
              </a:rPr>
              <a:t>, …) via een consultfunctie</a:t>
            </a:r>
          </a:p>
          <a:p>
            <a:pPr marL="0" indent="0">
              <a:buNone/>
            </a:pPr>
            <a:endParaRPr lang="nl-BE" sz="2400" b="1">
              <a:solidFill>
                <a:schemeClr val="tx1"/>
              </a:solidFill>
            </a:endParaRPr>
          </a:p>
          <a:p>
            <a:pPr marL="0" indent="0">
              <a:buNone/>
            </a:pPr>
            <a:endParaRPr lang="nl-BE" sz="2400">
              <a:solidFill>
                <a:schemeClr val="tx1"/>
              </a:solidFill>
            </a:endParaRPr>
          </a:p>
          <a:p>
            <a:endParaRPr lang="nl-NL"/>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8355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419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03288" y="640080"/>
            <a:ext cx="5463222" cy="493076"/>
          </a:xfrm>
        </p:spPr>
        <p:txBody>
          <a:bodyPr vert="horz">
            <a:noAutofit/>
          </a:bodyPr>
          <a:lstStyle/>
          <a:p>
            <a:r>
              <a:rPr lang="nl-BE" sz="4000" b="1">
                <a:solidFill>
                  <a:schemeClr val="tx1"/>
                </a:solidFill>
              </a:rPr>
              <a:t>Het zorgcontinuüm</a:t>
            </a:r>
            <a:endParaRPr lang="nl-NL" sz="4000" b="1">
              <a:solidFill>
                <a:schemeClr val="tx1"/>
              </a:solidFill>
            </a:endParaRPr>
          </a:p>
        </p:txBody>
      </p:sp>
      <p:graphicFrame>
        <p:nvGraphicFramePr>
          <p:cNvPr id="4" name="Tijdelijke aanduiding voor inhoud 3"/>
          <p:cNvGraphicFramePr>
            <a:graphicFrameLocks noGrp="1"/>
          </p:cNvGraphicFramePr>
          <p:nvPr>
            <p:ph idx="1"/>
          </p:nvPr>
        </p:nvGraphicFramePr>
        <p:xfrm>
          <a:off x="3474720" y="863600"/>
          <a:ext cx="826389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5569" y="2501264"/>
            <a:ext cx="33718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0940" y="3623627"/>
            <a:ext cx="2249488"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388" y="468788"/>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959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325698" y="702156"/>
            <a:ext cx="8622462" cy="1013800"/>
          </a:xfrm>
        </p:spPr>
        <p:txBody>
          <a:bodyPr>
            <a:normAutofit fontScale="90000"/>
          </a:bodyPr>
          <a:lstStyle/>
          <a:p>
            <a:r>
              <a:rPr lang="nl-BE" sz="3600">
                <a:solidFill>
                  <a:schemeClr val="tx1"/>
                </a:solidFill>
              </a:rPr>
              <a:t> </a:t>
            </a:r>
            <a:r>
              <a:rPr lang="nl-BE" b="1">
                <a:solidFill>
                  <a:schemeClr val="tx1"/>
                </a:solidFill>
              </a:rPr>
              <a:t>Situatie van de Oekraïense vluchtelingen</a:t>
            </a:r>
          </a:p>
        </p:txBody>
      </p:sp>
      <p:sp>
        <p:nvSpPr>
          <p:cNvPr id="3" name="Tijdelijke aanduiding voor inhoud 2"/>
          <p:cNvSpPr>
            <a:spLocks noGrp="1"/>
          </p:cNvSpPr>
          <p:nvPr>
            <p:ph idx="1"/>
          </p:nvPr>
        </p:nvSpPr>
        <p:spPr>
          <a:xfrm>
            <a:off x="581192" y="1852024"/>
            <a:ext cx="11029615" cy="4303819"/>
          </a:xfrm>
        </p:spPr>
        <p:txBody>
          <a:bodyPr>
            <a:noAutofit/>
          </a:bodyPr>
          <a:lstStyle/>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endParaRPr lang="nl-BE" sz="2800">
              <a:solidFill>
                <a:schemeClr val="tx1"/>
              </a:solidFill>
            </a:endParaRPr>
          </a:p>
          <a:p>
            <a:pPr marL="0" lvl="0" indent="0">
              <a:lnSpc>
                <a:spcPct val="150000"/>
              </a:lnSpc>
              <a:buNone/>
            </a:pPr>
            <a:endParaRPr lang="nl-BE" sz="2800">
              <a:solidFill>
                <a:schemeClr val="tx1"/>
              </a:solidFill>
            </a:endParaRPr>
          </a:p>
        </p:txBody>
      </p:sp>
      <p:pic>
        <p:nvPicPr>
          <p:cNvPr id="5" name="Afbeelding 4">
            <a:extLst>
              <a:ext uri="{FF2B5EF4-FFF2-40B4-BE49-F238E27FC236}">
                <a16:creationId xmlns:a16="http://schemas.microsoft.com/office/drawing/2014/main" id="{C2B42E57-D9C5-4167-8312-AB0E123237C8}"/>
              </a:ext>
            </a:extLst>
          </p:cNvPr>
          <p:cNvPicPr>
            <a:picLocks noChangeAspect="1"/>
          </p:cNvPicPr>
          <p:nvPr/>
        </p:nvPicPr>
        <p:blipFill>
          <a:blip r:embed="rId3"/>
          <a:stretch>
            <a:fillRect/>
          </a:stretch>
        </p:blipFill>
        <p:spPr>
          <a:xfrm>
            <a:off x="791852" y="314768"/>
            <a:ext cx="2533846" cy="1697677"/>
          </a:xfrm>
          <a:prstGeom prst="rect">
            <a:avLst/>
          </a:prstGeom>
        </p:spPr>
      </p:pic>
      <p:sp>
        <p:nvSpPr>
          <p:cNvPr id="4" name="Tekstvak 3">
            <a:extLst>
              <a:ext uri="{FF2B5EF4-FFF2-40B4-BE49-F238E27FC236}">
                <a16:creationId xmlns:a16="http://schemas.microsoft.com/office/drawing/2014/main" id="{7430C161-81E1-4C7B-84B2-956E731F2981}"/>
              </a:ext>
            </a:extLst>
          </p:cNvPr>
          <p:cNvSpPr txBox="1"/>
          <p:nvPr/>
        </p:nvSpPr>
        <p:spPr>
          <a:xfrm>
            <a:off x="812485" y="2321593"/>
            <a:ext cx="10567028" cy="3970318"/>
          </a:xfrm>
          <a:prstGeom prst="rect">
            <a:avLst/>
          </a:prstGeom>
          <a:noFill/>
        </p:spPr>
        <p:txBody>
          <a:bodyPr wrap="square" rtlCol="0">
            <a:spAutoFit/>
          </a:bodyPr>
          <a:lstStyle/>
          <a:p>
            <a:pPr marL="457200" indent="-457200">
              <a:buFont typeface="Wingdings" panose="05000000000000000000" pitchFamily="2" charset="2"/>
              <a:buChar char="§"/>
            </a:pPr>
            <a:r>
              <a:rPr lang="nl-BE" sz="2800" b="1"/>
              <a:t>TIP</a:t>
            </a:r>
            <a:r>
              <a:rPr lang="nl-BE" sz="2800"/>
              <a:t>: thema oorlog of vlucht aanwezig stellen in de klas</a:t>
            </a:r>
          </a:p>
          <a:p>
            <a:endParaRPr lang="nl-BE" sz="2800"/>
          </a:p>
          <a:p>
            <a:r>
              <a:rPr lang="nl-BE" sz="2800"/>
              <a:t>Een muur met </a:t>
            </a:r>
            <a:r>
              <a:rPr lang="nl-BE" sz="2800" err="1"/>
              <a:t>krantenartikels</a:t>
            </a:r>
            <a:r>
              <a:rPr lang="nl-BE" sz="2800"/>
              <a:t>, tekeningen, niet alleen uit Oekraïne</a:t>
            </a:r>
          </a:p>
          <a:p>
            <a:r>
              <a:rPr lang="nl-BE" sz="2800"/>
              <a:t>Laten vertellen wat ze hebben meegenomen</a:t>
            </a:r>
          </a:p>
          <a:p>
            <a:endParaRPr lang="nl-BE" sz="2800"/>
          </a:p>
          <a:p>
            <a:pPr marL="457200" indent="-457200">
              <a:buFont typeface="Wingdings" panose="05000000000000000000" pitchFamily="2" charset="2"/>
              <a:buChar char="§"/>
            </a:pPr>
            <a:r>
              <a:rPr lang="nl-BE" sz="2800" b="1"/>
              <a:t>AANDACHT BIJ</a:t>
            </a:r>
            <a:r>
              <a:rPr lang="nl-BE" sz="2800"/>
              <a:t>: </a:t>
            </a:r>
            <a:r>
              <a:rPr lang="nl-BE" sz="2800" err="1"/>
              <a:t>moederdag</a:t>
            </a:r>
            <a:r>
              <a:rPr lang="nl-BE" sz="2800"/>
              <a:t>, </a:t>
            </a:r>
            <a:r>
              <a:rPr lang="nl-BE" sz="2800" err="1"/>
              <a:t>vaderdag</a:t>
            </a:r>
            <a:r>
              <a:rPr lang="nl-BE" sz="2800"/>
              <a:t>, thema familie </a:t>
            </a:r>
            <a:r>
              <a:rPr lang="nl-BE" sz="2800" err="1"/>
              <a:t>enz</a:t>
            </a:r>
            <a:r>
              <a:rPr lang="nl-BE" sz="2800"/>
              <a:t>… </a:t>
            </a:r>
          </a:p>
          <a:p>
            <a:endParaRPr lang="nl-BE" sz="2800"/>
          </a:p>
          <a:p>
            <a:r>
              <a:rPr lang="nl-BE" sz="2800"/>
              <a:t>Hoe gezinnen omgaan met de traumatische gebeurtenissen, zorgt ervoor dat de leerling meer of minder openstaat voor een gesprek</a:t>
            </a:r>
          </a:p>
        </p:txBody>
      </p:sp>
    </p:spTree>
    <p:extLst>
      <p:ext uri="{BB962C8B-B14F-4D97-AF65-F5344CB8AC3E}">
        <p14:creationId xmlns:p14="http://schemas.microsoft.com/office/powerpoint/2010/main" val="2861974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325698" y="702156"/>
            <a:ext cx="8285110" cy="1013800"/>
          </a:xfrm>
        </p:spPr>
        <p:txBody>
          <a:bodyPr>
            <a:normAutofit/>
          </a:bodyPr>
          <a:lstStyle/>
          <a:p>
            <a:pPr algn="ctr"/>
            <a:r>
              <a:rPr lang="nl-BE" sz="4000" b="1">
                <a:solidFill>
                  <a:schemeClr val="tx1"/>
                </a:solidFill>
              </a:rPr>
              <a:t>Situatie van de Oekraïense vluchtelingen</a:t>
            </a:r>
          </a:p>
        </p:txBody>
      </p:sp>
      <p:sp>
        <p:nvSpPr>
          <p:cNvPr id="3" name="Tijdelijke aanduiding voor inhoud 2"/>
          <p:cNvSpPr>
            <a:spLocks noGrp="1"/>
          </p:cNvSpPr>
          <p:nvPr>
            <p:ph idx="1"/>
          </p:nvPr>
        </p:nvSpPr>
        <p:spPr>
          <a:xfrm>
            <a:off x="581192" y="1852024"/>
            <a:ext cx="11029615" cy="4303819"/>
          </a:xfrm>
        </p:spPr>
        <p:txBody>
          <a:bodyPr>
            <a:noAutofit/>
          </a:bodyPr>
          <a:lstStyle/>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endParaRPr lang="nl-BE" sz="2800">
              <a:solidFill>
                <a:schemeClr val="tx1"/>
              </a:solidFill>
            </a:endParaRPr>
          </a:p>
          <a:p>
            <a:pPr marL="0" lvl="0" indent="0">
              <a:lnSpc>
                <a:spcPct val="150000"/>
              </a:lnSpc>
              <a:buNone/>
            </a:pPr>
            <a:endParaRPr lang="nl-BE" sz="2800">
              <a:solidFill>
                <a:schemeClr val="tx1"/>
              </a:solidFill>
            </a:endParaRPr>
          </a:p>
        </p:txBody>
      </p:sp>
      <p:pic>
        <p:nvPicPr>
          <p:cNvPr id="5" name="Afbeelding 4">
            <a:extLst>
              <a:ext uri="{FF2B5EF4-FFF2-40B4-BE49-F238E27FC236}">
                <a16:creationId xmlns:a16="http://schemas.microsoft.com/office/drawing/2014/main" id="{C2B42E57-D9C5-4167-8312-AB0E123237C8}"/>
              </a:ext>
            </a:extLst>
          </p:cNvPr>
          <p:cNvPicPr>
            <a:picLocks noChangeAspect="1"/>
          </p:cNvPicPr>
          <p:nvPr/>
        </p:nvPicPr>
        <p:blipFill>
          <a:blip r:embed="rId3"/>
          <a:stretch>
            <a:fillRect/>
          </a:stretch>
        </p:blipFill>
        <p:spPr>
          <a:xfrm>
            <a:off x="791852" y="314768"/>
            <a:ext cx="2533846" cy="1697677"/>
          </a:xfrm>
          <a:prstGeom prst="rect">
            <a:avLst/>
          </a:prstGeom>
        </p:spPr>
      </p:pic>
      <p:sp>
        <p:nvSpPr>
          <p:cNvPr id="6" name="Tekstvak 5">
            <a:extLst>
              <a:ext uri="{FF2B5EF4-FFF2-40B4-BE49-F238E27FC236}">
                <a16:creationId xmlns:a16="http://schemas.microsoft.com/office/drawing/2014/main" id="{F00D3578-C93C-4217-AC6C-326D1B1C28C4}"/>
              </a:ext>
            </a:extLst>
          </p:cNvPr>
          <p:cNvSpPr txBox="1"/>
          <p:nvPr/>
        </p:nvSpPr>
        <p:spPr>
          <a:xfrm>
            <a:off x="812485" y="2012445"/>
            <a:ext cx="10567028" cy="5262979"/>
          </a:xfrm>
          <a:prstGeom prst="rect">
            <a:avLst/>
          </a:prstGeom>
          <a:noFill/>
        </p:spPr>
        <p:txBody>
          <a:bodyPr wrap="square" rtlCol="0">
            <a:spAutoFit/>
          </a:bodyPr>
          <a:lstStyle/>
          <a:p>
            <a:r>
              <a:rPr lang="nl-BE" sz="2800" b="1"/>
              <a:t>THEMA TAAL</a:t>
            </a:r>
          </a:p>
          <a:p>
            <a:endParaRPr lang="nl-BE" sz="2800"/>
          </a:p>
          <a:p>
            <a:pPr marL="457200" indent="-457200">
              <a:buFont typeface="Wingdings" panose="05000000000000000000" pitchFamily="2" charset="2"/>
              <a:buChar char="§"/>
            </a:pPr>
            <a:r>
              <a:rPr lang="nl-BE" sz="2800"/>
              <a:t>Taal = identiteit</a:t>
            </a:r>
          </a:p>
          <a:p>
            <a:pPr marL="457200" indent="-457200">
              <a:buFont typeface="Wingdings" panose="05000000000000000000" pitchFamily="2" charset="2"/>
              <a:buChar char="§"/>
            </a:pPr>
            <a:endParaRPr lang="nl-BE" sz="2800"/>
          </a:p>
          <a:p>
            <a:pPr marL="457200" indent="-457200">
              <a:buFont typeface="Wingdings" panose="05000000000000000000" pitchFamily="2" charset="2"/>
              <a:buChar char="§"/>
            </a:pPr>
            <a:r>
              <a:rPr lang="nl-BE" sz="2800"/>
              <a:t>Goede integratie = een deel van je eigen cultuur bewaren en een deel aanpassen aan de verwelkomende maatschappij</a:t>
            </a:r>
          </a:p>
          <a:p>
            <a:pPr marL="457200" indent="-457200">
              <a:buFont typeface="Wingdings" panose="05000000000000000000" pitchFamily="2" charset="2"/>
              <a:buChar char="§"/>
            </a:pPr>
            <a:endParaRPr lang="nl-BE" sz="2800"/>
          </a:p>
          <a:p>
            <a:pPr marL="457200" indent="-457200">
              <a:buFont typeface="Wingdings" panose="05000000000000000000" pitchFamily="2" charset="2"/>
              <a:buChar char="§"/>
            </a:pPr>
            <a:r>
              <a:rPr lang="nl-BE" sz="2800"/>
              <a:t>Als de moedertaal of een verworven taal (bv. Engels) een plaats kan krijgen in de klas, is taalverwerving gemakkelijker = kapstokken om taalvaardigheid verder op te bouwen</a:t>
            </a:r>
          </a:p>
          <a:p>
            <a:endParaRPr lang="nl-BE" sz="2800"/>
          </a:p>
          <a:p>
            <a:endParaRPr lang="nl-BE" sz="2800"/>
          </a:p>
        </p:txBody>
      </p:sp>
    </p:spTree>
    <p:extLst>
      <p:ext uri="{BB962C8B-B14F-4D97-AF65-F5344CB8AC3E}">
        <p14:creationId xmlns:p14="http://schemas.microsoft.com/office/powerpoint/2010/main" val="318629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DDF59-DBB0-4995-936A-B5D9724FDBB5}"/>
              </a:ext>
            </a:extLst>
          </p:cNvPr>
          <p:cNvSpPr>
            <a:spLocks noGrp="1"/>
          </p:cNvSpPr>
          <p:nvPr>
            <p:ph type="title"/>
          </p:nvPr>
        </p:nvSpPr>
        <p:spPr/>
        <p:txBody>
          <a:bodyPr/>
          <a:lstStyle/>
          <a:p>
            <a:endParaRPr lang="nl-BE"/>
          </a:p>
        </p:txBody>
      </p:sp>
      <p:sp>
        <p:nvSpPr>
          <p:cNvPr id="7" name="Tijdelijke aanduiding voor inhoud 6">
            <a:extLst>
              <a:ext uri="{FF2B5EF4-FFF2-40B4-BE49-F238E27FC236}">
                <a16:creationId xmlns:a16="http://schemas.microsoft.com/office/drawing/2014/main" id="{D7ADEEF1-01F8-43F8-B821-BFD3C9FF9EBF}"/>
              </a:ext>
            </a:extLst>
          </p:cNvPr>
          <p:cNvSpPr>
            <a:spLocks noGrp="1"/>
          </p:cNvSpPr>
          <p:nvPr>
            <p:ph idx="1"/>
          </p:nvPr>
        </p:nvSpPr>
        <p:spPr/>
        <p:txBody>
          <a:bodyPr/>
          <a:lstStyle/>
          <a:p>
            <a:r>
              <a:rPr lang="nl-NL"/>
              <a:t>WERKMAP Trauma- en cultuursensitief werken op school Voor leerlingen met een vluchtverhaal en andere</a:t>
            </a:r>
            <a:endParaRPr lang="nl-BE"/>
          </a:p>
        </p:txBody>
      </p:sp>
      <p:pic>
        <p:nvPicPr>
          <p:cNvPr id="9" name="Afbeelding 8">
            <a:extLst>
              <a:ext uri="{FF2B5EF4-FFF2-40B4-BE49-F238E27FC236}">
                <a16:creationId xmlns:a16="http://schemas.microsoft.com/office/drawing/2014/main" id="{17E15A07-9DEF-412E-A0B7-C43F1F399CC2}"/>
              </a:ext>
            </a:extLst>
          </p:cNvPr>
          <p:cNvPicPr>
            <a:picLocks noChangeAspect="1"/>
          </p:cNvPicPr>
          <p:nvPr/>
        </p:nvPicPr>
        <p:blipFill>
          <a:blip r:embed="rId3"/>
          <a:stretch>
            <a:fillRect/>
          </a:stretch>
        </p:blipFill>
        <p:spPr>
          <a:xfrm>
            <a:off x="-1182757" y="-639261"/>
            <a:ext cx="14208093" cy="8083685"/>
          </a:xfrm>
          <a:prstGeom prst="rect">
            <a:avLst/>
          </a:prstGeom>
        </p:spPr>
      </p:pic>
    </p:spTree>
    <p:extLst>
      <p:ext uri="{BB962C8B-B14F-4D97-AF65-F5344CB8AC3E}">
        <p14:creationId xmlns:p14="http://schemas.microsoft.com/office/powerpoint/2010/main" val="2520173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325698" y="702156"/>
            <a:ext cx="8285110" cy="1013800"/>
          </a:xfrm>
        </p:spPr>
        <p:txBody>
          <a:bodyPr>
            <a:normAutofit/>
          </a:bodyPr>
          <a:lstStyle/>
          <a:p>
            <a:pPr algn="ctr"/>
            <a:r>
              <a:rPr lang="nl-BE" sz="3600">
                <a:solidFill>
                  <a:schemeClr val="tx1"/>
                </a:solidFill>
              </a:rPr>
              <a:t>    </a:t>
            </a:r>
            <a:r>
              <a:rPr lang="nl-BE" sz="3600" b="1">
                <a:solidFill>
                  <a:schemeClr val="tx1"/>
                </a:solidFill>
              </a:rPr>
              <a:t>Situatie van de Oekraïense vluchtelingen</a:t>
            </a:r>
          </a:p>
        </p:txBody>
      </p:sp>
      <p:sp>
        <p:nvSpPr>
          <p:cNvPr id="3" name="Tijdelijke aanduiding voor inhoud 2"/>
          <p:cNvSpPr>
            <a:spLocks noGrp="1"/>
          </p:cNvSpPr>
          <p:nvPr>
            <p:ph idx="1"/>
          </p:nvPr>
        </p:nvSpPr>
        <p:spPr>
          <a:xfrm>
            <a:off x="581192" y="1852024"/>
            <a:ext cx="11029615" cy="4303819"/>
          </a:xfrm>
        </p:spPr>
        <p:txBody>
          <a:bodyPr>
            <a:noAutofit/>
          </a:bodyPr>
          <a:lstStyle/>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r>
              <a:rPr lang="nl-BE" sz="2800">
                <a:solidFill>
                  <a:schemeClr val="tx1"/>
                </a:solidFill>
              </a:rPr>
              <a:t>Interessante links :</a:t>
            </a:r>
          </a:p>
          <a:p>
            <a:pPr marL="0" lvl="0" indent="0">
              <a:lnSpc>
                <a:spcPct val="150000"/>
              </a:lnSpc>
              <a:buNone/>
            </a:pPr>
            <a:r>
              <a:rPr lang="nl-NL" sz="1800">
                <a:hlinkClick r:id="rId3"/>
              </a:rPr>
              <a:t>Online infosessie gastgezinnen - aandacht voor het mentaal welzijn van je gasten én jezelf (dinsdag 5/4/2022 om 19u30) (integratie-inburgering.be)</a:t>
            </a:r>
            <a:endParaRPr lang="nl-NL" sz="1800"/>
          </a:p>
          <a:p>
            <a:pPr marL="0" indent="0">
              <a:lnSpc>
                <a:spcPct val="150000"/>
              </a:lnSpc>
              <a:buNone/>
            </a:pPr>
            <a:r>
              <a:rPr lang="nl-BE" sz="1800">
                <a:hlinkClick r:id="rId4"/>
              </a:rPr>
              <a:t>Tips opvang Oekraïners.pdf (eerstelijnszone.be)</a:t>
            </a:r>
            <a:r>
              <a:rPr lang="nl-BE" sz="1800"/>
              <a:t> (Erik De </a:t>
            </a:r>
            <a:r>
              <a:rPr lang="nl-BE" sz="1800" err="1"/>
              <a:t>Soir</a:t>
            </a:r>
            <a:r>
              <a:rPr lang="nl-BE" sz="1800"/>
              <a:t>)</a:t>
            </a:r>
            <a:r>
              <a:rPr lang="nl-NL" sz="1800">
                <a:hlinkClick r:id="rId5"/>
              </a:rPr>
              <a:t> </a:t>
            </a:r>
          </a:p>
          <a:p>
            <a:pPr marL="0" indent="0">
              <a:lnSpc>
                <a:spcPct val="150000"/>
              </a:lnSpc>
              <a:buNone/>
            </a:pPr>
            <a:r>
              <a:rPr lang="nl-NL" sz="1800">
                <a:hlinkClick r:id="rId5"/>
              </a:rPr>
              <a:t>Praten over oorlog in Oekraïne: info en lesmateriaal – </a:t>
            </a:r>
            <a:r>
              <a:rPr lang="nl-NL" sz="1800" err="1">
                <a:hlinkClick r:id="rId5"/>
              </a:rPr>
              <a:t>KlasCement</a:t>
            </a:r>
            <a:endParaRPr lang="nl-NL" sz="1800"/>
          </a:p>
          <a:p>
            <a:pPr marL="0" lvl="0" indent="0">
              <a:lnSpc>
                <a:spcPct val="150000"/>
              </a:lnSpc>
              <a:buNone/>
            </a:pPr>
            <a:endParaRPr lang="nl-BE" sz="1800">
              <a:solidFill>
                <a:schemeClr val="tx1"/>
              </a:solidFill>
            </a:endParaRPr>
          </a:p>
        </p:txBody>
      </p:sp>
      <p:pic>
        <p:nvPicPr>
          <p:cNvPr id="5" name="Afbeelding 4">
            <a:extLst>
              <a:ext uri="{FF2B5EF4-FFF2-40B4-BE49-F238E27FC236}">
                <a16:creationId xmlns:a16="http://schemas.microsoft.com/office/drawing/2014/main" id="{C2B42E57-D9C5-4167-8312-AB0E123237C8}"/>
              </a:ext>
            </a:extLst>
          </p:cNvPr>
          <p:cNvPicPr>
            <a:picLocks noChangeAspect="1"/>
          </p:cNvPicPr>
          <p:nvPr/>
        </p:nvPicPr>
        <p:blipFill>
          <a:blip r:embed="rId6"/>
          <a:stretch>
            <a:fillRect/>
          </a:stretch>
        </p:blipFill>
        <p:spPr>
          <a:xfrm>
            <a:off x="791852" y="314768"/>
            <a:ext cx="2533846" cy="1697677"/>
          </a:xfrm>
          <a:prstGeom prst="rect">
            <a:avLst/>
          </a:prstGeom>
        </p:spPr>
      </p:pic>
    </p:spTree>
    <p:extLst>
      <p:ext uri="{BB962C8B-B14F-4D97-AF65-F5344CB8AC3E}">
        <p14:creationId xmlns:p14="http://schemas.microsoft.com/office/powerpoint/2010/main" val="3348270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22973" y="583096"/>
            <a:ext cx="10687835" cy="848139"/>
          </a:xfrm>
        </p:spPr>
        <p:txBody>
          <a:bodyPr>
            <a:normAutofit/>
          </a:bodyPr>
          <a:lstStyle/>
          <a:p>
            <a:r>
              <a:rPr lang="nl-BE" sz="4000" b="1"/>
              <a:t>Vragen?</a:t>
            </a:r>
            <a:endParaRPr lang="nl-NL" sz="4000" b="1"/>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85801" y="2181225"/>
            <a:ext cx="5620397" cy="367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23" y="476250"/>
            <a:ext cx="46355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800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5484" y="1348741"/>
            <a:ext cx="10993546" cy="891206"/>
          </a:xfrm>
        </p:spPr>
        <p:txBody>
          <a:bodyPr>
            <a:normAutofit/>
          </a:bodyPr>
          <a:lstStyle/>
          <a:p>
            <a:pPr algn="ctr"/>
            <a:r>
              <a:rPr lang="nl-BE" sz="4000" b="1">
                <a:solidFill>
                  <a:schemeClr val="tx1"/>
                </a:solidFill>
              </a:rPr>
              <a:t>Bedankt voor jullie aandacht!</a:t>
            </a:r>
          </a:p>
        </p:txBody>
      </p:sp>
      <p:pic>
        <p:nvPicPr>
          <p:cNvPr id="6" name="Afbeelding 5" descr="C:\Users\CLBMED~1\AppData\Local\Temp\kleurenspectrum-CLB-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9296" y="3665662"/>
            <a:ext cx="1035473" cy="2240915"/>
          </a:xfrm>
          <a:prstGeom prst="rect">
            <a:avLst/>
          </a:prstGeom>
          <a:noFill/>
          <a:ln>
            <a:noFill/>
          </a:ln>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84" y="2666557"/>
            <a:ext cx="5778699" cy="324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42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05840" y="478791"/>
            <a:ext cx="8177917" cy="1328738"/>
          </a:xfrm>
        </p:spPr>
        <p:txBody>
          <a:bodyPr>
            <a:noAutofit/>
          </a:bodyPr>
          <a:lstStyle/>
          <a:p>
            <a:r>
              <a:rPr lang="nl-BE" sz="4000" b="1"/>
              <a:t>D</a:t>
            </a:r>
            <a:r>
              <a:rPr lang="nl-BE" sz="4000" b="1">
                <a:solidFill>
                  <a:schemeClr val="tx1"/>
                </a:solidFill>
              </a:rPr>
              <a:t>e werkmap trauma en Cultuursensitief werken op school </a:t>
            </a:r>
            <a:endParaRPr lang="nl-NL" sz="4000" b="1">
              <a:solidFill>
                <a:schemeClr val="tx1"/>
              </a:solidFill>
            </a:endParaRPr>
          </a:p>
        </p:txBody>
      </p:sp>
      <p:sp>
        <p:nvSpPr>
          <p:cNvPr id="3" name="Tijdelijke aanduiding voor inhoud 2"/>
          <p:cNvSpPr>
            <a:spLocks noGrp="1"/>
          </p:cNvSpPr>
          <p:nvPr>
            <p:ph idx="1"/>
          </p:nvPr>
        </p:nvSpPr>
        <p:spPr>
          <a:xfrm>
            <a:off x="581192" y="1807528"/>
            <a:ext cx="11029615" cy="4752298"/>
          </a:xfrm>
        </p:spPr>
        <p:txBody>
          <a:bodyPr>
            <a:normAutofit fontScale="85000" lnSpcReduction="20000"/>
          </a:bodyPr>
          <a:lstStyle/>
          <a:p>
            <a:pPr marL="0" indent="0">
              <a:buNone/>
            </a:pPr>
            <a:endParaRPr lang="nl-BE" sz="2400" b="1">
              <a:solidFill>
                <a:schemeClr val="tx1"/>
              </a:solidFill>
            </a:endParaRPr>
          </a:p>
          <a:p>
            <a:pPr marL="0" indent="0">
              <a:buNone/>
            </a:pPr>
            <a:endParaRPr lang="nl-BE" sz="2400" b="1">
              <a:solidFill>
                <a:schemeClr val="tx1"/>
              </a:solidFill>
            </a:endParaRPr>
          </a:p>
          <a:p>
            <a:pPr marL="0" indent="0">
              <a:buNone/>
            </a:pPr>
            <a:r>
              <a:rPr lang="nl-BE" sz="3000" b="1">
                <a:solidFill>
                  <a:schemeClr val="tx1"/>
                </a:solidFill>
              </a:rPr>
              <a:t>TRAUMASENSITIEF WERKEN OP SCHOOL</a:t>
            </a:r>
          </a:p>
          <a:p>
            <a:pPr marL="0" indent="0">
              <a:buNone/>
            </a:pPr>
            <a:endParaRPr lang="nl-BE" sz="3000">
              <a:solidFill>
                <a:schemeClr val="tx1"/>
              </a:solidFill>
            </a:endParaRPr>
          </a:p>
          <a:p>
            <a:pPr marL="0" indent="0">
              <a:buNone/>
            </a:pPr>
            <a:r>
              <a:rPr lang="nl-BE" sz="3000">
                <a:solidFill>
                  <a:schemeClr val="tx1"/>
                </a:solidFill>
              </a:rPr>
              <a:t>FICHE I: een veilige omgeving</a:t>
            </a:r>
          </a:p>
          <a:p>
            <a:pPr marL="0" indent="0">
              <a:buNone/>
            </a:pPr>
            <a:r>
              <a:rPr lang="nl-BE" sz="3000">
                <a:solidFill>
                  <a:schemeClr val="tx1"/>
                </a:solidFill>
              </a:rPr>
              <a:t>FICHE II: </a:t>
            </a:r>
            <a:r>
              <a:rPr lang="nl-BE" sz="3000" err="1">
                <a:solidFill>
                  <a:schemeClr val="tx1"/>
                </a:solidFill>
              </a:rPr>
              <a:t>psycho</a:t>
            </a:r>
            <a:r>
              <a:rPr lang="nl-BE" sz="3000">
                <a:solidFill>
                  <a:schemeClr val="tx1"/>
                </a:solidFill>
              </a:rPr>
              <a:t>-educatie</a:t>
            </a:r>
          </a:p>
          <a:p>
            <a:pPr marL="0" indent="0">
              <a:buNone/>
            </a:pPr>
            <a:r>
              <a:rPr lang="nl-BE" sz="3000">
                <a:solidFill>
                  <a:schemeClr val="tx1"/>
                </a:solidFill>
              </a:rPr>
              <a:t>FICHE III: klasafspraken, grenzen en consequenties</a:t>
            </a:r>
          </a:p>
          <a:p>
            <a:pPr marL="0" indent="0">
              <a:buNone/>
            </a:pPr>
            <a:r>
              <a:rPr lang="nl-BE" sz="3000">
                <a:solidFill>
                  <a:schemeClr val="tx1"/>
                </a:solidFill>
              </a:rPr>
              <a:t>FICHE IV: een </a:t>
            </a:r>
            <a:r>
              <a:rPr lang="nl-BE" sz="3000" err="1">
                <a:solidFill>
                  <a:schemeClr val="tx1"/>
                </a:solidFill>
              </a:rPr>
              <a:t>traumasensitieve</a:t>
            </a:r>
            <a:r>
              <a:rPr lang="nl-BE" sz="3000">
                <a:solidFill>
                  <a:schemeClr val="tx1"/>
                </a:solidFill>
              </a:rPr>
              <a:t> bril: je grenzen als leerkracht</a:t>
            </a:r>
          </a:p>
          <a:p>
            <a:pPr marL="0" indent="0">
              <a:buNone/>
            </a:pPr>
            <a:r>
              <a:rPr lang="nl-BE" sz="3000">
                <a:solidFill>
                  <a:schemeClr val="tx1"/>
                </a:solidFill>
              </a:rPr>
              <a:t>FICHE V: een actieve </a:t>
            </a:r>
            <a:r>
              <a:rPr lang="nl-BE" sz="3000" err="1">
                <a:solidFill>
                  <a:schemeClr val="tx1"/>
                </a:solidFill>
              </a:rPr>
              <a:t>stressreducerende</a:t>
            </a:r>
            <a:r>
              <a:rPr lang="nl-BE" sz="3000">
                <a:solidFill>
                  <a:schemeClr val="tx1"/>
                </a:solidFill>
              </a:rPr>
              <a:t> aanpak in de klas</a:t>
            </a:r>
          </a:p>
          <a:p>
            <a:pPr marL="0" indent="0">
              <a:buNone/>
            </a:pPr>
            <a:r>
              <a:rPr lang="nl-BE" sz="3000">
                <a:solidFill>
                  <a:schemeClr val="tx1"/>
                </a:solidFill>
              </a:rPr>
              <a:t>FICHE VI: triggers</a:t>
            </a:r>
          </a:p>
          <a:p>
            <a:pPr marL="0" indent="0">
              <a:buNone/>
            </a:pPr>
            <a:r>
              <a:rPr lang="nl-BE" sz="3000">
                <a:solidFill>
                  <a:schemeClr val="tx1"/>
                </a:solidFill>
              </a:rPr>
              <a:t>FICHE VII: de rugzak</a:t>
            </a:r>
          </a:p>
          <a:p>
            <a:pPr marL="0" indent="0">
              <a:buNone/>
            </a:pPr>
            <a:r>
              <a:rPr lang="nl-BE">
                <a:solidFill>
                  <a:schemeClr val="tx1"/>
                </a:solidFill>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7879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46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2549" y="1033670"/>
            <a:ext cx="9214790" cy="792146"/>
          </a:xfrm>
        </p:spPr>
        <p:txBody>
          <a:bodyPr>
            <a:noAutofit/>
          </a:bodyPr>
          <a:lstStyle/>
          <a:p>
            <a:pPr algn="ctr"/>
            <a:r>
              <a:rPr lang="nl-BE" sz="4000" b="1">
                <a:solidFill>
                  <a:schemeClr val="tx1"/>
                </a:solidFill>
              </a:rPr>
              <a:t>Wanneer is een gebeurtenis traumatisch?</a:t>
            </a:r>
            <a:br>
              <a:rPr lang="nl-BE" sz="4000"/>
            </a:br>
            <a:endParaRPr lang="nl-BE" sz="4000"/>
          </a:p>
        </p:txBody>
      </p:sp>
      <p:sp>
        <p:nvSpPr>
          <p:cNvPr id="3" name="Tijdelijke aanduiding voor inhoud 2"/>
          <p:cNvSpPr>
            <a:spLocks noGrp="1"/>
          </p:cNvSpPr>
          <p:nvPr>
            <p:ph idx="1"/>
          </p:nvPr>
        </p:nvSpPr>
        <p:spPr>
          <a:xfrm>
            <a:off x="449141" y="2402286"/>
            <a:ext cx="11159704" cy="4144288"/>
          </a:xfrm>
        </p:spPr>
        <p:txBody>
          <a:bodyPr>
            <a:normAutofit/>
          </a:bodyPr>
          <a:lstStyle/>
          <a:p>
            <a:pPr>
              <a:buFont typeface="Wingdings" panose="05000000000000000000" pitchFamily="2" charset="2"/>
              <a:buChar char="§"/>
              <a:defRPr/>
            </a:pPr>
            <a:r>
              <a:rPr lang="nl-BE" sz="3000">
                <a:solidFill>
                  <a:schemeClr val="tx1"/>
                </a:solidFill>
              </a:rPr>
              <a:t> </a:t>
            </a:r>
            <a:r>
              <a:rPr lang="nl-BE">
                <a:solidFill>
                  <a:schemeClr val="tx1"/>
                </a:solidFill>
              </a:rPr>
              <a:t>Trauma is een wonde, een psychische wonde</a:t>
            </a:r>
          </a:p>
          <a:p>
            <a:pPr>
              <a:buFont typeface="Wingdings" panose="05000000000000000000" pitchFamily="2" charset="2"/>
              <a:buChar char="§"/>
              <a:defRPr/>
            </a:pPr>
            <a:r>
              <a:rPr lang="nl-BE">
                <a:solidFill>
                  <a:schemeClr val="tx1"/>
                </a:solidFill>
              </a:rPr>
              <a:t> Gebeurtenis: gevaar (leven/zelfbeeld)</a:t>
            </a:r>
          </a:p>
          <a:p>
            <a:pPr>
              <a:buFont typeface="Wingdings" panose="05000000000000000000" pitchFamily="2" charset="2"/>
              <a:buChar char="§"/>
              <a:defRPr/>
            </a:pPr>
            <a:r>
              <a:rPr lang="nl-BE">
                <a:solidFill>
                  <a:schemeClr val="tx1"/>
                </a:solidFill>
              </a:rPr>
              <a:t> Overweldigend: psychisch apparaat kan niet verwerken</a:t>
            </a:r>
          </a:p>
          <a:p>
            <a:pPr>
              <a:buFont typeface="Wingdings" panose="05000000000000000000" pitchFamily="2" charset="2"/>
              <a:buChar char="§"/>
              <a:defRPr/>
            </a:pPr>
            <a:r>
              <a:rPr lang="nl-BE">
                <a:solidFill>
                  <a:schemeClr val="tx1"/>
                </a:solidFill>
              </a:rPr>
              <a:t> Gebeurtenis of reeks gebeurtenissen of een aantal omstandigheden (chronische stress of onveiligheid)</a:t>
            </a:r>
          </a:p>
          <a:p>
            <a:pPr>
              <a:buFont typeface="Wingdings" panose="05000000000000000000" pitchFamily="2" charset="2"/>
              <a:buChar char="§"/>
              <a:defRPr/>
            </a:pPr>
            <a:r>
              <a:rPr lang="nl-BE">
                <a:solidFill>
                  <a:schemeClr val="tx1"/>
                </a:solidFill>
              </a:rPr>
              <a:t> Slachtoffer: </a:t>
            </a:r>
            <a:r>
              <a:rPr lang="nl-BE" b="1">
                <a:solidFill>
                  <a:schemeClr val="tx1"/>
                </a:solidFill>
              </a:rPr>
              <a:t>angst</a:t>
            </a:r>
            <a:r>
              <a:rPr lang="nl-BE">
                <a:solidFill>
                  <a:schemeClr val="tx1"/>
                </a:solidFill>
              </a:rPr>
              <a:t> en </a:t>
            </a:r>
            <a:r>
              <a:rPr lang="nl-BE" b="1">
                <a:solidFill>
                  <a:schemeClr val="tx1"/>
                </a:solidFill>
              </a:rPr>
              <a:t>machteloosheid</a:t>
            </a:r>
          </a:p>
          <a:p>
            <a:pPr lvl="1">
              <a:defRPr/>
            </a:pPr>
            <a:endParaRPr lang="nl-BE"/>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21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4599" y="861390"/>
            <a:ext cx="10897565" cy="1293960"/>
          </a:xfrm>
        </p:spPr>
        <p:txBody>
          <a:bodyPr>
            <a:noAutofit/>
          </a:bodyPr>
          <a:lstStyle/>
          <a:p>
            <a:r>
              <a:rPr lang="nl-BE" sz="4000" b="1">
                <a:solidFill>
                  <a:schemeClr val="tx1"/>
                </a:solidFill>
              </a:rPr>
              <a:t>Wanneer is een gebeurtenis traumatisch?</a:t>
            </a:r>
            <a:br>
              <a:rPr lang="nl-BE" sz="4000"/>
            </a:br>
            <a:endParaRPr lang="nl-BE" sz="4000"/>
          </a:p>
        </p:txBody>
      </p:sp>
      <p:sp>
        <p:nvSpPr>
          <p:cNvPr id="3" name="Tijdelijke aanduiding voor inhoud 2"/>
          <p:cNvSpPr>
            <a:spLocks noGrp="1"/>
          </p:cNvSpPr>
          <p:nvPr>
            <p:ph idx="1"/>
          </p:nvPr>
        </p:nvSpPr>
        <p:spPr>
          <a:xfrm>
            <a:off x="449141" y="2464892"/>
            <a:ext cx="11159704" cy="3813987"/>
          </a:xfrm>
        </p:spPr>
        <p:txBody>
          <a:bodyPr>
            <a:normAutofit/>
          </a:bodyPr>
          <a:lstStyle/>
          <a:p>
            <a:pPr>
              <a:buFont typeface="Wingdings" panose="05000000000000000000" pitchFamily="2" charset="2"/>
              <a:buChar char="§"/>
              <a:defRPr/>
            </a:pPr>
            <a:r>
              <a:rPr lang="nl-BE" sz="3000">
                <a:solidFill>
                  <a:schemeClr val="tx1"/>
                </a:solidFill>
              </a:rPr>
              <a:t> </a:t>
            </a:r>
            <a:r>
              <a:rPr lang="nl-BE">
                <a:solidFill>
                  <a:schemeClr val="tx1"/>
                </a:solidFill>
              </a:rPr>
              <a:t>Impact van en na de traumatische gebeurtenis</a:t>
            </a:r>
          </a:p>
          <a:p>
            <a:pPr>
              <a:buFont typeface="Wingdings" panose="05000000000000000000" pitchFamily="2" charset="2"/>
              <a:buChar char="§"/>
              <a:defRPr/>
            </a:pPr>
            <a:r>
              <a:rPr lang="nl-BE">
                <a:solidFill>
                  <a:schemeClr val="tx1"/>
                </a:solidFill>
              </a:rPr>
              <a:t> Afhankelijk van individu en ontwikkelingsniveau</a:t>
            </a:r>
          </a:p>
          <a:p>
            <a:pPr>
              <a:buFont typeface="Wingdings" panose="05000000000000000000" pitchFamily="2" charset="2"/>
              <a:buChar char="§"/>
              <a:defRPr/>
            </a:pPr>
            <a:r>
              <a:rPr lang="nl-BE" b="1">
                <a:solidFill>
                  <a:schemeClr val="tx1"/>
                </a:solidFill>
              </a:rPr>
              <a:t> Schuld/schaamte</a:t>
            </a:r>
          </a:p>
          <a:p>
            <a:pPr>
              <a:buFont typeface="Wingdings" panose="05000000000000000000" pitchFamily="2" charset="2"/>
              <a:buChar char="§"/>
              <a:defRPr/>
            </a:pPr>
            <a:r>
              <a:rPr lang="nl-BE" b="1">
                <a:solidFill>
                  <a:schemeClr val="tx1"/>
                </a:solidFill>
              </a:rPr>
              <a:t> Automatische piloot</a:t>
            </a:r>
          </a:p>
          <a:p>
            <a:pPr>
              <a:buFont typeface="Wingdings" panose="05000000000000000000" pitchFamily="2" charset="2"/>
              <a:buChar char="§"/>
              <a:defRPr/>
            </a:pPr>
            <a:r>
              <a:rPr lang="nl-BE" b="1">
                <a:solidFill>
                  <a:schemeClr val="tx1"/>
                </a:solidFill>
              </a:rPr>
              <a:t> Niet zelf </a:t>
            </a:r>
            <a:r>
              <a:rPr lang="nl-BE">
                <a:solidFill>
                  <a:schemeClr val="tx1"/>
                </a:solidFill>
              </a:rPr>
              <a:t>moeten meemaken, getuige zijn is voldoende</a:t>
            </a:r>
          </a:p>
          <a:p>
            <a:pPr>
              <a:buFont typeface="Wingdings" panose="05000000000000000000" pitchFamily="2" charset="2"/>
              <a:buChar char="§"/>
              <a:defRPr/>
            </a:pPr>
            <a:r>
              <a:rPr lang="nl-BE">
                <a:solidFill>
                  <a:schemeClr val="tx1"/>
                </a:solidFill>
              </a:rPr>
              <a:t> Hulpeloosheid/machteloosheid</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38" y="551847"/>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52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19923" y="702288"/>
            <a:ext cx="3752078" cy="1013800"/>
          </a:xfrm>
        </p:spPr>
        <p:txBody>
          <a:bodyPr>
            <a:noAutofit/>
          </a:bodyPr>
          <a:lstStyle/>
          <a:p>
            <a:pPr algn="ctr">
              <a:defRPr/>
            </a:pPr>
            <a:r>
              <a:rPr lang="nl-BE" sz="4000" b="1">
                <a:solidFill>
                  <a:schemeClr val="tx1"/>
                </a:solidFill>
              </a:rPr>
              <a:t>Eenmalig trauma</a:t>
            </a:r>
            <a:endParaRPr lang="en-US" sz="4000" b="1">
              <a:solidFill>
                <a:schemeClr val="tx1"/>
              </a:solidFill>
            </a:endParaRPr>
          </a:p>
        </p:txBody>
      </p:sp>
      <p:sp>
        <p:nvSpPr>
          <p:cNvPr id="34819" name="Rectangle 3"/>
          <p:cNvSpPr>
            <a:spLocks noGrp="1" noChangeArrowheads="1"/>
          </p:cNvSpPr>
          <p:nvPr>
            <p:ph idx="1"/>
          </p:nvPr>
        </p:nvSpPr>
        <p:spPr>
          <a:xfrm>
            <a:off x="581192" y="2292626"/>
            <a:ext cx="11029615" cy="4108174"/>
          </a:xfrm>
        </p:spPr>
        <p:txBody>
          <a:bodyPr>
            <a:noAutofit/>
          </a:bodyPr>
          <a:lstStyle/>
          <a:p>
            <a:pPr lvl="1">
              <a:buFont typeface="Wingdings" panose="05000000000000000000" pitchFamily="2" charset="2"/>
              <a:buChar char="§"/>
              <a:defRPr/>
            </a:pPr>
            <a:r>
              <a:rPr lang="nl-BE" sz="2800">
                <a:solidFill>
                  <a:schemeClr val="tx1"/>
                </a:solidFill>
              </a:rPr>
              <a:t> Eenmalige gebeurtenis</a:t>
            </a:r>
          </a:p>
          <a:p>
            <a:pPr lvl="1">
              <a:buFont typeface="Wingdings" panose="05000000000000000000" pitchFamily="2" charset="2"/>
              <a:buChar char="§"/>
              <a:defRPr/>
            </a:pPr>
            <a:r>
              <a:rPr lang="nl-BE" sz="2800">
                <a:solidFill>
                  <a:schemeClr val="tx1"/>
                </a:solidFill>
              </a:rPr>
              <a:t> Traumatische gebeurtenis is kortdurend</a:t>
            </a:r>
          </a:p>
          <a:p>
            <a:pPr lvl="1">
              <a:buFont typeface="Wingdings" panose="05000000000000000000" pitchFamily="2" charset="2"/>
              <a:buChar char="§"/>
              <a:defRPr/>
            </a:pPr>
            <a:r>
              <a:rPr lang="nl-BE" sz="2800">
                <a:solidFill>
                  <a:schemeClr val="tx1"/>
                </a:solidFill>
              </a:rPr>
              <a:t> Acuut levensgevaar </a:t>
            </a:r>
          </a:p>
          <a:p>
            <a:pPr lvl="1">
              <a:buFont typeface="Wingdings" panose="05000000000000000000" pitchFamily="2" charset="2"/>
              <a:buChar char="§"/>
              <a:defRPr/>
            </a:pPr>
            <a:r>
              <a:rPr lang="nl-BE" sz="2800">
                <a:solidFill>
                  <a:schemeClr val="tx1"/>
                </a:solidFill>
              </a:rPr>
              <a:t> Plots en onverwacht optreden</a:t>
            </a:r>
          </a:p>
          <a:p>
            <a:pPr lvl="1">
              <a:buFont typeface="Wingdings" panose="05000000000000000000" pitchFamily="2" charset="2"/>
              <a:buChar char="§"/>
              <a:defRPr/>
            </a:pPr>
            <a:r>
              <a:rPr lang="nl-BE" sz="2800">
                <a:solidFill>
                  <a:schemeClr val="tx1"/>
                </a:solidFill>
              </a:rPr>
              <a:t> Volledige gedetailleerde herinneringen</a:t>
            </a:r>
          </a:p>
          <a:p>
            <a:pPr lvl="1">
              <a:buFont typeface="Wingdings" panose="05000000000000000000" pitchFamily="2" charset="2"/>
              <a:buChar char="§"/>
              <a:defRPr/>
            </a:pPr>
            <a:r>
              <a:rPr lang="nl-BE" sz="2800">
                <a:solidFill>
                  <a:schemeClr val="tx1"/>
                </a:solidFill>
              </a:rPr>
              <a:t> Persoonlijke verklaringen voor het trauma</a:t>
            </a:r>
          </a:p>
          <a:p>
            <a:pPr lvl="1">
              <a:buFont typeface="Wingdings" panose="05000000000000000000" pitchFamily="2" charset="2"/>
              <a:buChar char="§"/>
              <a:defRPr/>
            </a:pPr>
            <a:r>
              <a:rPr lang="nl-BE" sz="2800">
                <a:solidFill>
                  <a:schemeClr val="tx1"/>
                </a:solidFill>
              </a:rPr>
              <a:t> Foutieve waarnemingen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3142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CFBC205951E84D930C47FC6EF640CC" ma:contentTypeVersion="2" ma:contentTypeDescription="Een nieuw document maken." ma:contentTypeScope="" ma:versionID="2c87e096d07a1784a082e1c95f382eac">
  <xsd:schema xmlns:xsd="http://www.w3.org/2001/XMLSchema" xmlns:xs="http://www.w3.org/2001/XMLSchema" xmlns:p="http://schemas.microsoft.com/office/2006/metadata/properties" xmlns:ns2="696f5508-ff89-43f0-abcf-7e6d47fe12ec" targetNamespace="http://schemas.microsoft.com/office/2006/metadata/properties" ma:root="true" ma:fieldsID="bedb19dcba78bf296a56836ec9247f46" ns2:_="">
    <xsd:import namespace="696f5508-ff89-43f0-abcf-7e6d47fe12e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f5508-ff89-43f0-abcf-7e6d47fe12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57BC91-AD3A-4D3C-8790-9CFC138A309B}">
  <ds:schemaRefs>
    <ds:schemaRef ds:uri="http://schemas.microsoft.com/sharepoint/v3/contenttype/forms"/>
  </ds:schemaRefs>
</ds:datastoreItem>
</file>

<file path=customXml/itemProps2.xml><?xml version="1.0" encoding="utf-8"?>
<ds:datastoreItem xmlns:ds="http://schemas.openxmlformats.org/officeDocument/2006/customXml" ds:itemID="{7389FF90-DB98-4B0E-85FA-4FAD47DDE1BF}">
  <ds:schemaRefs>
    <ds:schemaRef ds:uri="696f5508-ff89-43f0-abcf-7e6d47fe12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0B7BB7-4CB7-4729-AA8D-DF6AE09048F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12827</Words>
  <Application>Microsoft Office PowerPoint</Application>
  <PresentationFormat>Breedbeeld</PresentationFormat>
  <Paragraphs>837</Paragraphs>
  <Slides>52</Slides>
  <Notes>52</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52</vt:i4>
      </vt:variant>
    </vt:vector>
  </HeadingPairs>
  <TitlesOfParts>
    <vt:vector size="60" baseType="lpstr">
      <vt:lpstr>Arial</vt:lpstr>
      <vt:lpstr>Calibri</vt:lpstr>
      <vt:lpstr>Calibri Light</vt:lpstr>
      <vt:lpstr>Raleway</vt:lpstr>
      <vt:lpstr>Segoe UI</vt:lpstr>
      <vt:lpstr>Wingdings</vt:lpstr>
      <vt:lpstr>Wingdings 2</vt:lpstr>
      <vt:lpstr>Kantoorthema</vt:lpstr>
      <vt:lpstr>Enkele afspraken</vt:lpstr>
      <vt:lpstr>Traumasensitief omgaan met leerlingen met een vluchtverhaal</vt:lpstr>
      <vt:lpstr>Inhoud + materiaal</vt:lpstr>
      <vt:lpstr>Inhoud + materiaal</vt:lpstr>
      <vt:lpstr>PowerPoint-presentatie</vt:lpstr>
      <vt:lpstr>De werkmap trauma en Cultuursensitief werken op school </vt:lpstr>
      <vt:lpstr>Wanneer is een gebeurtenis traumatisch? </vt:lpstr>
      <vt:lpstr>Wanneer is een gebeurtenis traumatisch? </vt:lpstr>
      <vt:lpstr>Eenmalig trauma</vt:lpstr>
      <vt:lpstr>COMPLEX trauma </vt:lpstr>
      <vt:lpstr>Rouw</vt:lpstr>
      <vt:lpstr>Belastende omstandigheden bij vluchtverhaal</vt:lpstr>
      <vt:lpstr>Gevolgen van Langdurig trauma</vt:lpstr>
      <vt:lpstr>Langdurig trauma en hersenvolume</vt:lpstr>
      <vt:lpstr>Lichamelijke impact van trauma</vt:lpstr>
      <vt:lpstr>    Situatie van de Oekraïense vluchtelingen</vt:lpstr>
      <vt:lpstr>    Situatie van de Oekraïense vluchtelingen</vt:lpstr>
      <vt:lpstr>Hoe gaan onze hersenen om met stress?</vt:lpstr>
      <vt:lpstr>PowerPoint-presentatie</vt:lpstr>
      <vt:lpstr>PowerPoint-presentatie</vt:lpstr>
      <vt:lpstr>Vluchten</vt:lpstr>
      <vt:lpstr>PowerPoint-presentatie</vt:lpstr>
      <vt:lpstr> Bevriezen</vt:lpstr>
      <vt:lpstr>Passief Bevriezen</vt:lpstr>
      <vt:lpstr>De drie breinen (augeo.nl)</vt:lpstr>
      <vt:lpstr>  Wat als een leerling uit zijn raam gaat? </vt:lpstr>
      <vt:lpstr>Verwerking van trauma: Drie-fasen model  </vt:lpstr>
      <vt:lpstr>Stabilisatie: stress reduceren</vt:lpstr>
      <vt:lpstr>Stabilisatie: stress reduceren</vt:lpstr>
      <vt:lpstr>Stabilisatie: stress reduceren</vt:lpstr>
      <vt:lpstr>PowerPoint-presentatie</vt:lpstr>
      <vt:lpstr>PowerPoint-presentatie</vt:lpstr>
      <vt:lpstr>PowerPoint-presentatie</vt:lpstr>
      <vt:lpstr>HOE WORDT TRAUMA VERWERKT? </vt:lpstr>
      <vt:lpstr>Rol van de school</vt:lpstr>
      <vt:lpstr>PowerPoint-presentatie</vt:lpstr>
      <vt:lpstr>PowerPoint-presentatie</vt:lpstr>
      <vt:lpstr>Rol van de school</vt:lpstr>
      <vt:lpstr>Vertaling naar de Rol van de school</vt:lpstr>
      <vt:lpstr>PowerPoint-presentatie</vt:lpstr>
      <vt:lpstr>PowerPoint-presentatie</vt:lpstr>
      <vt:lpstr>PowerPoint-presentatie</vt:lpstr>
      <vt:lpstr>Zorg op school</vt:lpstr>
      <vt:lpstr>Zorg op school</vt:lpstr>
      <vt:lpstr>Rol van het CLB</vt:lpstr>
      <vt:lpstr>Rol van het CLB</vt:lpstr>
      <vt:lpstr>Het zorgcontinuüm</vt:lpstr>
      <vt:lpstr> Situatie van de Oekraïense vluchtelingen</vt:lpstr>
      <vt:lpstr>Situatie van de Oekraïense vluchtelingen</vt:lpstr>
      <vt:lpstr>    Situatie van de Oekraïense vluchtelingen</vt:lpstr>
      <vt:lpstr>Vragen?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Traumasensitief omgaan met leerlingen met een vluchtverhaal</dc:title>
  <dc:creator>Katia Michaux</dc:creator>
  <cp:lastModifiedBy>Patricia Rober</cp:lastModifiedBy>
  <cp:revision>4</cp:revision>
  <dcterms:created xsi:type="dcterms:W3CDTF">2022-05-01T18:15:23Z</dcterms:created>
  <dcterms:modified xsi:type="dcterms:W3CDTF">2023-04-06T13:22:14Z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0x010100A7CFBC205951E84D930C47FC6EF640CC</vt:lpwstr>
  </property>
</Properties>
</file>